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7" r:id="rId2"/>
    <p:sldId id="256" r:id="rId3"/>
    <p:sldId id="269" r:id="rId4"/>
    <p:sldId id="258" r:id="rId5"/>
    <p:sldId id="259" r:id="rId6"/>
    <p:sldId id="260" r:id="rId7"/>
    <p:sldId id="261" r:id="rId8"/>
    <p:sldId id="263" r:id="rId9"/>
    <p:sldId id="264" r:id="rId10"/>
    <p:sldId id="262" r:id="rId11"/>
    <p:sldId id="265" r:id="rId12"/>
    <p:sldId id="266" r:id="rId13"/>
    <p:sldId id="267" r:id="rId14"/>
    <p:sldId id="268"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Canva Sans" panose="020B0604020202020204" charset="0"/>
      <p:regular r:id="rId21"/>
    </p:embeddedFont>
    <p:embeddedFont>
      <p:font typeface="Open Sans" panose="020B0606030504020204" pitchFamily="34" charset="0"/>
      <p:regular r:id="rId22"/>
      <p:bold r:id="rId23"/>
      <p:italic r:id="rId24"/>
      <p:boldItalic r:id="rId25"/>
    </p:embeddedFont>
    <p:embeddedFont>
      <p:font typeface="Open Sans Bold" panose="020B0806030504020204" charset="0"/>
      <p:regular r:id="rId26"/>
    </p:embeddedFont>
    <p:embeddedFont>
      <p:font typeface="Open Sans Bold Bold" panose="020B0604020202020204" charset="0"/>
      <p:regular r:id="rId27"/>
    </p:embeddedFont>
    <p:embeddedFont>
      <p:font typeface="Open Sans Extra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658" y="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4" d="100"/>
          <a:sy n="64" d="100"/>
        </p:scale>
        <p:origin x="3180" y="3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97541-2C67-404E-ABB7-1597F5E09790}"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DBAFE-557C-4DED-995F-BF54E9959CD8}" type="slidenum">
              <a:rPr lang="en-US" smtClean="0"/>
              <a:t>‹#›</a:t>
            </a:fld>
            <a:endParaRPr lang="en-US"/>
          </a:p>
        </p:txBody>
      </p:sp>
    </p:spTree>
    <p:extLst>
      <p:ext uri="{BB962C8B-B14F-4D97-AF65-F5344CB8AC3E}">
        <p14:creationId xmlns:p14="http://schemas.microsoft.com/office/powerpoint/2010/main" val="322082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When you join the REALTOR® Association, it doesn’t take long for you to hear something about MARPAC. </a:t>
            </a:r>
          </a:p>
          <a:p>
            <a:endParaRPr lang="en-US" sz="1600" dirty="0"/>
          </a:p>
          <a:p>
            <a:r>
              <a:rPr lang="en-US" sz="1600" dirty="0"/>
              <a:t>This presentation is designed to answer some common questions about MARPAC and explain its purpose.</a:t>
            </a:r>
          </a:p>
        </p:txBody>
      </p:sp>
      <p:sp>
        <p:nvSpPr>
          <p:cNvPr id="4" name="Slide Number Placeholder 3"/>
          <p:cNvSpPr>
            <a:spLocks noGrp="1"/>
          </p:cNvSpPr>
          <p:nvPr>
            <p:ph type="sldNum" sz="quarter" idx="5"/>
          </p:nvPr>
        </p:nvSpPr>
        <p:spPr/>
        <p:txBody>
          <a:bodyPr/>
          <a:lstStyle/>
          <a:p>
            <a:fld id="{18ADBAFE-557C-4DED-995F-BF54E9959CD8}" type="slidenum">
              <a:rPr lang="en-US" smtClean="0"/>
              <a:t>1</a:t>
            </a:fld>
            <a:endParaRPr lang="en-US"/>
          </a:p>
        </p:txBody>
      </p:sp>
    </p:spTree>
    <p:extLst>
      <p:ext uri="{BB962C8B-B14F-4D97-AF65-F5344CB8AC3E}">
        <p14:creationId xmlns:p14="http://schemas.microsoft.com/office/powerpoint/2010/main" val="1275234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685800" y="3505200"/>
            <a:ext cx="5486400" cy="4495800"/>
          </a:xfrm>
        </p:spPr>
        <p:txBody>
          <a:bodyPr/>
          <a:lstStyle/>
          <a:p>
            <a:r>
              <a:rPr lang="en-US" sz="1600" dirty="0"/>
              <a:t>Meetings are held to determine how to allocate MARPAC funds. </a:t>
            </a:r>
          </a:p>
          <a:p>
            <a:endParaRPr lang="en-US" sz="1600" dirty="0"/>
          </a:p>
          <a:p>
            <a:r>
              <a:rPr lang="en-US" sz="1600" dirty="0"/>
              <a:t>The Trustees look closely at each area of the State for candidates running for State offices like the Governor, Lt. Governor, Secretary of State, and State Senators and Representatives. </a:t>
            </a:r>
          </a:p>
          <a:p>
            <a:endParaRPr lang="en-US" sz="1600" dirty="0"/>
          </a:p>
          <a:p>
            <a:r>
              <a:rPr lang="en-US" sz="1600" dirty="0"/>
              <a:t>When there are multiple candidates in a primary race the Trustees may wait to talk about an endorsement and a contribution until after the Primary Election. </a:t>
            </a:r>
          </a:p>
          <a:p>
            <a:endParaRPr lang="en-US" sz="1600" dirty="0"/>
          </a:p>
          <a:p>
            <a:r>
              <a:rPr lang="en-US" sz="1600" dirty="0"/>
              <a:t>When the voting record of a candidate isn’t available because they’ve never held office, an interview may be held and a questionnaire may be completed to let the Trustees know how the candidate feels about issues important to REALTORS® and private property rights.</a:t>
            </a:r>
          </a:p>
        </p:txBody>
      </p:sp>
      <p:sp>
        <p:nvSpPr>
          <p:cNvPr id="4" name="Slide Number Placeholder 3"/>
          <p:cNvSpPr>
            <a:spLocks noGrp="1"/>
          </p:cNvSpPr>
          <p:nvPr>
            <p:ph type="sldNum" sz="quarter" idx="5"/>
          </p:nvPr>
        </p:nvSpPr>
        <p:spPr/>
        <p:txBody>
          <a:bodyPr/>
          <a:lstStyle/>
          <a:p>
            <a:fld id="{18ADBAFE-557C-4DED-995F-BF54E9959CD8}" type="slidenum">
              <a:rPr lang="en-US" smtClean="0"/>
              <a:t>10</a:t>
            </a:fld>
            <a:endParaRPr lang="en-US"/>
          </a:p>
        </p:txBody>
      </p:sp>
    </p:spTree>
    <p:extLst>
      <p:ext uri="{BB962C8B-B14F-4D97-AF65-F5344CB8AC3E}">
        <p14:creationId xmlns:p14="http://schemas.microsoft.com/office/powerpoint/2010/main" val="171648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Each year we’re asked to invest in MARPAC by donating our “Fair Share”. </a:t>
            </a:r>
          </a:p>
          <a:p>
            <a:endParaRPr lang="en-US" sz="1600" dirty="0"/>
          </a:p>
          <a:p>
            <a:r>
              <a:rPr lang="en-US" sz="1600" dirty="0"/>
              <a:t>A Fair share investment varies between Salespersons and Brokers. </a:t>
            </a:r>
          </a:p>
        </p:txBody>
      </p:sp>
      <p:sp>
        <p:nvSpPr>
          <p:cNvPr id="4" name="Slide Number Placeholder 3"/>
          <p:cNvSpPr>
            <a:spLocks noGrp="1"/>
          </p:cNvSpPr>
          <p:nvPr>
            <p:ph type="sldNum" sz="quarter" idx="5"/>
          </p:nvPr>
        </p:nvSpPr>
        <p:spPr/>
        <p:txBody>
          <a:bodyPr/>
          <a:lstStyle/>
          <a:p>
            <a:fld id="{18ADBAFE-557C-4DED-995F-BF54E9959CD8}" type="slidenum">
              <a:rPr lang="en-US" smtClean="0"/>
              <a:t>11</a:t>
            </a:fld>
            <a:endParaRPr lang="en-US"/>
          </a:p>
        </p:txBody>
      </p:sp>
    </p:spTree>
    <p:extLst>
      <p:ext uri="{BB962C8B-B14F-4D97-AF65-F5344CB8AC3E}">
        <p14:creationId xmlns:p14="http://schemas.microsoft.com/office/powerpoint/2010/main" val="33820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a:xfrm>
            <a:off x="685800" y="3886200"/>
            <a:ext cx="5486400" cy="4724400"/>
          </a:xfrm>
        </p:spPr>
        <p:txBody>
          <a:bodyPr/>
          <a:lstStyle/>
          <a:p>
            <a:r>
              <a:rPr lang="en-US" sz="1600" dirty="0"/>
              <a:t>Many REALTORS® choose to invest more than their Fair Share.</a:t>
            </a:r>
          </a:p>
          <a:p>
            <a:endParaRPr lang="en-US" sz="1600" dirty="0"/>
          </a:p>
          <a:p>
            <a:r>
              <a:rPr lang="en-US" sz="1600" dirty="0"/>
              <a:t>Additional recognition of REALTORS® begins at $250 annually.</a:t>
            </a:r>
          </a:p>
          <a:p>
            <a:endParaRPr lang="en-US" sz="1600" dirty="0"/>
          </a:p>
          <a:p>
            <a:r>
              <a:rPr lang="en-US" sz="1600" dirty="0"/>
              <a:t>You’re considered a Major Investor beginning at a $1,000 donation. </a:t>
            </a:r>
          </a:p>
          <a:p>
            <a:endParaRPr lang="en-US" sz="1600" dirty="0"/>
          </a:p>
          <a:p>
            <a:r>
              <a:rPr lang="en-US" sz="1600" dirty="0"/>
              <a:t>This can be a one-time investment or investments that are pledged and paid throughout the year. </a:t>
            </a:r>
          </a:p>
          <a:p>
            <a:endParaRPr lang="en-US" sz="1600" dirty="0"/>
          </a:p>
          <a:p>
            <a:r>
              <a:rPr lang="en-US" sz="1600" dirty="0"/>
              <a:t>The Local and State Associations have multiple ways to help you make your investment through events, a one-time investment or monthly investments spread throughout the year. </a:t>
            </a:r>
          </a:p>
          <a:p>
            <a:endParaRPr lang="en-US" sz="1600" dirty="0"/>
          </a:p>
          <a:p>
            <a:r>
              <a:rPr lang="en-US" sz="1600" dirty="0"/>
              <a:t>Major Investors are recognized by the State Association and National Association.</a:t>
            </a:r>
          </a:p>
        </p:txBody>
      </p:sp>
      <p:sp>
        <p:nvSpPr>
          <p:cNvPr id="4" name="Slide Number Placeholder 3"/>
          <p:cNvSpPr>
            <a:spLocks noGrp="1"/>
          </p:cNvSpPr>
          <p:nvPr>
            <p:ph type="sldNum" sz="quarter" idx="5"/>
          </p:nvPr>
        </p:nvSpPr>
        <p:spPr/>
        <p:txBody>
          <a:bodyPr/>
          <a:lstStyle/>
          <a:p>
            <a:fld id="{18ADBAFE-557C-4DED-995F-BF54E9959CD8}" type="slidenum">
              <a:rPr lang="en-US" smtClean="0"/>
              <a:t>12</a:t>
            </a:fld>
            <a:endParaRPr lang="en-US"/>
          </a:p>
        </p:txBody>
      </p:sp>
    </p:spTree>
    <p:extLst>
      <p:ext uri="{BB962C8B-B14F-4D97-AF65-F5344CB8AC3E}">
        <p14:creationId xmlns:p14="http://schemas.microsoft.com/office/powerpoint/2010/main" val="56952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Your dollars matter and help. </a:t>
            </a:r>
          </a:p>
          <a:p>
            <a:endParaRPr lang="en-US" sz="1600" dirty="0"/>
          </a:p>
          <a:p>
            <a:r>
              <a:rPr lang="en-US" sz="1600" dirty="0"/>
              <a:t>Property Rights are of the highest importance to REALTORS® in our State and we want to improve life for every Property Owner. </a:t>
            </a:r>
          </a:p>
          <a:p>
            <a:endParaRPr lang="en-US" sz="1600" dirty="0"/>
          </a:p>
          <a:p>
            <a:r>
              <a:rPr lang="en-US" sz="1600" dirty="0"/>
              <a:t>As REALTORS®, our goal is to increase </a:t>
            </a:r>
            <a:r>
              <a:rPr lang="en-US" sz="1600"/>
              <a:t>opportunities for property </a:t>
            </a:r>
            <a:r>
              <a:rPr lang="en-US" sz="1600" dirty="0"/>
              <a:t>ownership and protect Private Property Rights.</a:t>
            </a:r>
          </a:p>
        </p:txBody>
      </p:sp>
      <p:sp>
        <p:nvSpPr>
          <p:cNvPr id="4" name="Slide Number Placeholder 3"/>
          <p:cNvSpPr>
            <a:spLocks noGrp="1"/>
          </p:cNvSpPr>
          <p:nvPr>
            <p:ph type="sldNum" sz="quarter" idx="5"/>
          </p:nvPr>
        </p:nvSpPr>
        <p:spPr/>
        <p:txBody>
          <a:bodyPr/>
          <a:lstStyle/>
          <a:p>
            <a:fld id="{18ADBAFE-557C-4DED-995F-BF54E9959CD8}" type="slidenum">
              <a:rPr lang="en-US" smtClean="0"/>
              <a:t>13</a:t>
            </a:fld>
            <a:endParaRPr lang="en-US"/>
          </a:p>
        </p:txBody>
      </p:sp>
    </p:spTree>
    <p:extLst>
      <p:ext uri="{BB962C8B-B14F-4D97-AF65-F5344CB8AC3E}">
        <p14:creationId xmlns:p14="http://schemas.microsoft.com/office/powerpoint/2010/main" val="1212072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ADBAFE-557C-4DED-995F-BF54E9959CD8}" type="slidenum">
              <a:rPr lang="en-US" smtClean="0"/>
              <a:t>14</a:t>
            </a:fld>
            <a:endParaRPr lang="en-US"/>
          </a:p>
        </p:txBody>
      </p:sp>
    </p:spTree>
    <p:extLst>
      <p:ext uri="{BB962C8B-B14F-4D97-AF65-F5344CB8AC3E}">
        <p14:creationId xmlns:p14="http://schemas.microsoft.com/office/powerpoint/2010/main" val="10967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Probably the most common questions that people ask about MARPAC are –</a:t>
            </a:r>
          </a:p>
          <a:p>
            <a:endParaRPr lang="en-US" sz="1600" dirty="0"/>
          </a:p>
          <a:p>
            <a:r>
              <a:rPr lang="en-US" sz="1600" dirty="0"/>
              <a:t>	What are MARPAC funds used for?</a:t>
            </a:r>
          </a:p>
          <a:p>
            <a:endParaRPr lang="en-US" sz="1600" dirty="0"/>
          </a:p>
          <a:p>
            <a:r>
              <a:rPr lang="en-US" sz="1600" dirty="0"/>
              <a:t>	And how do the MARPAC Trustees decide where to </a:t>
            </a:r>
          </a:p>
          <a:p>
            <a:r>
              <a:rPr lang="en-US" sz="1600" dirty="0"/>
              <a:t>	   use MARPAC funds?</a:t>
            </a:r>
          </a:p>
        </p:txBody>
      </p:sp>
      <p:sp>
        <p:nvSpPr>
          <p:cNvPr id="4" name="Slide Number Placeholder 3"/>
          <p:cNvSpPr>
            <a:spLocks noGrp="1"/>
          </p:cNvSpPr>
          <p:nvPr>
            <p:ph type="sldNum" sz="quarter" idx="5"/>
          </p:nvPr>
        </p:nvSpPr>
        <p:spPr/>
        <p:txBody>
          <a:bodyPr/>
          <a:lstStyle/>
          <a:p>
            <a:fld id="{18ADBAFE-557C-4DED-995F-BF54E9959CD8}" type="slidenum">
              <a:rPr lang="en-US" smtClean="0"/>
              <a:t>2</a:t>
            </a:fld>
            <a:endParaRPr lang="en-US" dirty="0"/>
          </a:p>
        </p:txBody>
      </p:sp>
    </p:spTree>
    <p:extLst>
      <p:ext uri="{BB962C8B-B14F-4D97-AF65-F5344CB8AC3E}">
        <p14:creationId xmlns:p14="http://schemas.microsoft.com/office/powerpoint/2010/main" val="233583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 PAC is a Political Action Committee. </a:t>
            </a:r>
          </a:p>
          <a:p>
            <a:endParaRPr lang="en-US" sz="1600" dirty="0"/>
          </a:p>
          <a:p>
            <a:r>
              <a:rPr lang="en-US" sz="1600" dirty="0"/>
              <a:t>MARPAC is the Mississippi Association of REALTOR® Political Action Committee.</a:t>
            </a:r>
          </a:p>
          <a:p>
            <a:endParaRPr lang="en-US" sz="1600" dirty="0"/>
          </a:p>
          <a:p>
            <a:r>
              <a:rPr lang="en-US" sz="1600" dirty="0"/>
              <a:t>Contributions to this organization are voluntary by REALTORS® and Affiliate Members.</a:t>
            </a:r>
          </a:p>
        </p:txBody>
      </p:sp>
      <p:sp>
        <p:nvSpPr>
          <p:cNvPr id="4" name="Slide Number Placeholder 3"/>
          <p:cNvSpPr>
            <a:spLocks noGrp="1"/>
          </p:cNvSpPr>
          <p:nvPr>
            <p:ph type="sldNum" sz="quarter" idx="5"/>
          </p:nvPr>
        </p:nvSpPr>
        <p:spPr/>
        <p:txBody>
          <a:bodyPr/>
          <a:lstStyle/>
          <a:p>
            <a:fld id="{18ADBAFE-557C-4DED-995F-BF54E9959CD8}" type="slidenum">
              <a:rPr lang="en-US" smtClean="0"/>
              <a:t>3</a:t>
            </a:fld>
            <a:endParaRPr lang="en-US"/>
          </a:p>
        </p:txBody>
      </p:sp>
    </p:spTree>
    <p:extLst>
      <p:ext uri="{BB962C8B-B14F-4D97-AF65-F5344CB8AC3E}">
        <p14:creationId xmlns:p14="http://schemas.microsoft.com/office/powerpoint/2010/main" val="4276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purposes of MARPAC are listed in the MARPAC Bylaws.</a:t>
            </a:r>
          </a:p>
          <a:p>
            <a:endParaRPr lang="en-US" sz="1600" dirty="0"/>
          </a:p>
          <a:p>
            <a:r>
              <a:rPr lang="en-US" sz="1600" dirty="0"/>
              <a:t>In short, MARPAC helps protect Home Ownership Rights and supports Legislative issues that affect REALTORS® and our Clients. </a:t>
            </a:r>
          </a:p>
        </p:txBody>
      </p:sp>
      <p:sp>
        <p:nvSpPr>
          <p:cNvPr id="4" name="Slide Number Placeholder 3"/>
          <p:cNvSpPr>
            <a:spLocks noGrp="1"/>
          </p:cNvSpPr>
          <p:nvPr>
            <p:ph type="sldNum" sz="quarter" idx="5"/>
          </p:nvPr>
        </p:nvSpPr>
        <p:spPr/>
        <p:txBody>
          <a:bodyPr/>
          <a:lstStyle/>
          <a:p>
            <a:fld id="{18ADBAFE-557C-4DED-995F-BF54E9959CD8}" type="slidenum">
              <a:rPr lang="en-US" smtClean="0"/>
              <a:t>4</a:t>
            </a:fld>
            <a:endParaRPr lang="en-US"/>
          </a:p>
        </p:txBody>
      </p:sp>
    </p:spTree>
    <p:extLst>
      <p:ext uri="{BB962C8B-B14F-4D97-AF65-F5344CB8AC3E}">
        <p14:creationId xmlns:p14="http://schemas.microsoft.com/office/powerpoint/2010/main" val="357703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sz="1600" dirty="0"/>
              <a:t>Events are held throughout the year to host Politicians and Law Makers allowing us to have their ear. </a:t>
            </a:r>
          </a:p>
          <a:p>
            <a:endParaRPr lang="en-US" sz="1600" dirty="0"/>
          </a:p>
          <a:p>
            <a:r>
              <a:rPr lang="en-US" sz="1600" dirty="0"/>
              <a:t>Events are also held to raise funds for MARPAC both at the local level and state levels. </a:t>
            </a:r>
          </a:p>
          <a:p>
            <a:endParaRPr lang="en-US" sz="1600" dirty="0"/>
          </a:p>
          <a:p>
            <a:r>
              <a:rPr lang="en-US" sz="1600" dirty="0"/>
              <a:t>The Funds collected are disbursed over time as political contributions.</a:t>
            </a:r>
          </a:p>
        </p:txBody>
      </p:sp>
      <p:sp>
        <p:nvSpPr>
          <p:cNvPr id="4" name="Slide Number Placeholder 3"/>
          <p:cNvSpPr>
            <a:spLocks noGrp="1"/>
          </p:cNvSpPr>
          <p:nvPr>
            <p:ph type="sldNum" sz="quarter" idx="5"/>
          </p:nvPr>
        </p:nvSpPr>
        <p:spPr/>
        <p:txBody>
          <a:bodyPr/>
          <a:lstStyle/>
          <a:p>
            <a:fld id="{18ADBAFE-557C-4DED-995F-BF54E9959CD8}" type="slidenum">
              <a:rPr lang="en-US" smtClean="0"/>
              <a:t>5</a:t>
            </a:fld>
            <a:endParaRPr lang="en-US"/>
          </a:p>
        </p:txBody>
      </p:sp>
    </p:spTree>
    <p:extLst>
      <p:ext uri="{BB962C8B-B14F-4D97-AF65-F5344CB8AC3E}">
        <p14:creationId xmlns:p14="http://schemas.microsoft.com/office/powerpoint/2010/main" val="158027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MARPAC supports candidates who have shown dedication to protecting property rights as well as supporting issues that are important to REALTORS®.</a:t>
            </a:r>
          </a:p>
        </p:txBody>
      </p:sp>
      <p:sp>
        <p:nvSpPr>
          <p:cNvPr id="4" name="Slide Number Placeholder 3"/>
          <p:cNvSpPr>
            <a:spLocks noGrp="1"/>
          </p:cNvSpPr>
          <p:nvPr>
            <p:ph type="sldNum" sz="quarter" idx="5"/>
          </p:nvPr>
        </p:nvSpPr>
        <p:spPr/>
        <p:txBody>
          <a:bodyPr/>
          <a:lstStyle/>
          <a:p>
            <a:fld id="{18ADBAFE-557C-4DED-995F-BF54E9959CD8}" type="slidenum">
              <a:rPr lang="en-US" smtClean="0"/>
              <a:t>6</a:t>
            </a:fld>
            <a:endParaRPr lang="en-US"/>
          </a:p>
        </p:txBody>
      </p:sp>
    </p:spTree>
    <p:extLst>
      <p:ext uri="{BB962C8B-B14F-4D97-AF65-F5344CB8AC3E}">
        <p14:creationId xmlns:p14="http://schemas.microsoft.com/office/powerpoint/2010/main" val="115824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MARPAC is a separate legal entity from the Mississippi Association of REALTORS® or MAR.</a:t>
            </a:r>
          </a:p>
          <a:p>
            <a:endParaRPr lang="en-US" sz="1600" dirty="0"/>
          </a:p>
          <a:p>
            <a:r>
              <a:rPr lang="en-US" sz="1600" dirty="0"/>
              <a:t>The MARPAC governance structure involves a different group of people from MAR. </a:t>
            </a:r>
          </a:p>
          <a:p>
            <a:endParaRPr lang="en-US" sz="1600" dirty="0"/>
          </a:p>
          <a:p>
            <a:r>
              <a:rPr lang="en-US" sz="1600" dirty="0"/>
              <a:t>MARPAC is governed by a group of Trustees. </a:t>
            </a:r>
          </a:p>
          <a:p>
            <a:endParaRPr lang="en-US" sz="1600" dirty="0"/>
          </a:p>
          <a:p>
            <a:r>
              <a:rPr lang="en-US" sz="1600" dirty="0"/>
              <a:t>They select and elect their own Trustees but the Board of Directors of the Mississippi REALTORS® must confirm those Trustees.</a:t>
            </a:r>
          </a:p>
          <a:p>
            <a:endParaRPr lang="en-US" sz="1600" dirty="0"/>
          </a:p>
          <a:p>
            <a:r>
              <a:rPr lang="en-US" sz="1600" dirty="0"/>
              <a:t>The Trustees elect the Chair and Vice Chair of MARPAC each year.</a:t>
            </a:r>
          </a:p>
        </p:txBody>
      </p:sp>
      <p:sp>
        <p:nvSpPr>
          <p:cNvPr id="4" name="Slide Number Placeholder 3"/>
          <p:cNvSpPr>
            <a:spLocks noGrp="1"/>
          </p:cNvSpPr>
          <p:nvPr>
            <p:ph type="sldNum" sz="quarter" idx="5"/>
          </p:nvPr>
        </p:nvSpPr>
        <p:spPr/>
        <p:txBody>
          <a:bodyPr/>
          <a:lstStyle/>
          <a:p>
            <a:fld id="{18ADBAFE-557C-4DED-995F-BF54E9959CD8}" type="slidenum">
              <a:rPr lang="en-US" smtClean="0"/>
              <a:t>7</a:t>
            </a:fld>
            <a:endParaRPr lang="en-US"/>
          </a:p>
        </p:txBody>
      </p:sp>
    </p:spTree>
    <p:extLst>
      <p:ext uri="{BB962C8B-B14F-4D97-AF65-F5344CB8AC3E}">
        <p14:creationId xmlns:p14="http://schemas.microsoft.com/office/powerpoint/2010/main" val="4271727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Of each dollar you Invest, 30% is sent to the National Level to support Federal Elections.</a:t>
            </a:r>
          </a:p>
        </p:txBody>
      </p:sp>
      <p:sp>
        <p:nvSpPr>
          <p:cNvPr id="4" name="Slide Number Placeholder 3"/>
          <p:cNvSpPr>
            <a:spLocks noGrp="1"/>
          </p:cNvSpPr>
          <p:nvPr>
            <p:ph type="sldNum" sz="quarter" idx="5"/>
          </p:nvPr>
        </p:nvSpPr>
        <p:spPr/>
        <p:txBody>
          <a:bodyPr/>
          <a:lstStyle/>
          <a:p>
            <a:fld id="{18ADBAFE-557C-4DED-995F-BF54E9959CD8}" type="slidenum">
              <a:rPr lang="en-US" smtClean="0"/>
              <a:t>8</a:t>
            </a:fld>
            <a:endParaRPr lang="en-US"/>
          </a:p>
        </p:txBody>
      </p:sp>
    </p:spTree>
    <p:extLst>
      <p:ext uri="{BB962C8B-B14F-4D97-AF65-F5344CB8AC3E}">
        <p14:creationId xmlns:p14="http://schemas.microsoft.com/office/powerpoint/2010/main" val="45349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remaining funds you’ve invested into MARPAC are utilized within Mississippi to support State and Local initiatives. Over the last several years multiple REALTOR issues have been supported by candidates.</a:t>
            </a:r>
          </a:p>
        </p:txBody>
      </p:sp>
      <p:sp>
        <p:nvSpPr>
          <p:cNvPr id="4" name="Slide Number Placeholder 3"/>
          <p:cNvSpPr>
            <a:spLocks noGrp="1"/>
          </p:cNvSpPr>
          <p:nvPr>
            <p:ph type="sldNum" sz="quarter" idx="5"/>
          </p:nvPr>
        </p:nvSpPr>
        <p:spPr/>
        <p:txBody>
          <a:bodyPr/>
          <a:lstStyle/>
          <a:p>
            <a:fld id="{18ADBAFE-557C-4DED-995F-BF54E9959CD8}" type="slidenum">
              <a:rPr lang="en-US" smtClean="0"/>
              <a:t>9</a:t>
            </a:fld>
            <a:endParaRPr lang="en-US"/>
          </a:p>
        </p:txBody>
      </p:sp>
    </p:spTree>
    <p:extLst>
      <p:ext uri="{BB962C8B-B14F-4D97-AF65-F5344CB8AC3E}">
        <p14:creationId xmlns:p14="http://schemas.microsoft.com/office/powerpoint/2010/main" val="59839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6" name="Group 6"/>
          <p:cNvGrpSpPr/>
          <p:nvPr/>
        </p:nvGrpSpPr>
        <p:grpSpPr>
          <a:xfrm>
            <a:off x="10649633" y="-801557"/>
            <a:ext cx="4910819" cy="422023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A2239"/>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4637113" y="-3041250"/>
            <a:ext cx="4910819" cy="4220235"/>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6BB7"/>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341472" y="370047"/>
            <a:ext cx="4210323" cy="6419139"/>
            <a:chOff x="0" y="0"/>
            <a:chExt cx="3585346" cy="5466287"/>
          </a:xfrm>
        </p:grpSpPr>
        <p:sp>
          <p:nvSpPr>
            <p:cNvPr id="16" name="Freeform 16"/>
            <p:cNvSpPr/>
            <p:nvPr/>
          </p:nvSpPr>
          <p:spPr>
            <a:xfrm>
              <a:off x="0" y="0"/>
              <a:ext cx="3585346" cy="5466286"/>
            </a:xfrm>
            <a:custGeom>
              <a:avLst/>
              <a:gdLst/>
              <a:ahLst/>
              <a:cxnLst/>
              <a:rect l="l" t="t" r="r" b="b"/>
              <a:pathLst>
                <a:path w="3585346" h="5466286">
                  <a:moveTo>
                    <a:pt x="3421516" y="0"/>
                  </a:moveTo>
                  <a:lnTo>
                    <a:pt x="0" y="0"/>
                  </a:lnTo>
                  <a:lnTo>
                    <a:pt x="0" y="5466286"/>
                  </a:lnTo>
                  <a:lnTo>
                    <a:pt x="76200" y="5466286"/>
                  </a:lnTo>
                  <a:lnTo>
                    <a:pt x="76200" y="76200"/>
                  </a:lnTo>
                  <a:lnTo>
                    <a:pt x="3585346" y="76200"/>
                  </a:lnTo>
                  <a:lnTo>
                    <a:pt x="3585346" y="0"/>
                  </a:lnTo>
                  <a:close/>
                </a:path>
              </a:pathLst>
            </a:custGeom>
            <a:solidFill>
              <a:srgbClr val="21B248"/>
            </a:solidFill>
          </p:spPr>
          <p:txBody>
            <a:bodyPr/>
            <a:lstStyle/>
            <a:p>
              <a:endParaRPr lang="en-US"/>
            </a:p>
          </p:txBody>
        </p:sp>
      </p:grpSp>
      <p:grpSp>
        <p:nvGrpSpPr>
          <p:cNvPr id="17" name="Group 17"/>
          <p:cNvGrpSpPr/>
          <p:nvPr/>
        </p:nvGrpSpPr>
        <p:grpSpPr>
          <a:xfrm rot="-10800000">
            <a:off x="11865513" y="7751113"/>
            <a:ext cx="6070024" cy="2019359"/>
            <a:chOff x="0" y="0"/>
            <a:chExt cx="5168994" cy="1719607"/>
          </a:xfrm>
        </p:grpSpPr>
        <p:sp>
          <p:nvSpPr>
            <p:cNvPr id="18" name="Freeform 18"/>
            <p:cNvSpPr/>
            <p:nvPr/>
          </p:nvSpPr>
          <p:spPr>
            <a:xfrm>
              <a:off x="0" y="0"/>
              <a:ext cx="5168994" cy="1719607"/>
            </a:xfrm>
            <a:custGeom>
              <a:avLst/>
              <a:gdLst/>
              <a:ahLst/>
              <a:cxnLst/>
              <a:rect l="l" t="t" r="r" b="b"/>
              <a:pathLst>
                <a:path w="5168994" h="1719607">
                  <a:moveTo>
                    <a:pt x="5005164" y="0"/>
                  </a:moveTo>
                  <a:lnTo>
                    <a:pt x="0" y="0"/>
                  </a:lnTo>
                  <a:lnTo>
                    <a:pt x="0" y="1719607"/>
                  </a:lnTo>
                  <a:lnTo>
                    <a:pt x="76200" y="1719607"/>
                  </a:lnTo>
                  <a:lnTo>
                    <a:pt x="76200" y="76200"/>
                  </a:lnTo>
                  <a:lnTo>
                    <a:pt x="5168994" y="76200"/>
                  </a:lnTo>
                  <a:lnTo>
                    <a:pt x="5168994" y="0"/>
                  </a:lnTo>
                  <a:close/>
                </a:path>
              </a:pathLst>
            </a:custGeom>
            <a:solidFill>
              <a:srgbClr val="21B248"/>
            </a:solidFill>
          </p:spPr>
          <p:txBody>
            <a:bodyPr/>
            <a:lstStyle/>
            <a:p>
              <a:endParaRPr lang="en-US"/>
            </a:p>
          </p:txBody>
        </p:sp>
      </p:grpSp>
      <p:sp>
        <p:nvSpPr>
          <p:cNvPr id="19" name="Freeform 19"/>
          <p:cNvSpPr/>
          <p:nvPr/>
        </p:nvSpPr>
        <p:spPr>
          <a:xfrm>
            <a:off x="-169140" y="9438019"/>
            <a:ext cx="3225149" cy="3213055"/>
          </a:xfrm>
          <a:custGeom>
            <a:avLst/>
            <a:gdLst/>
            <a:ahLst/>
            <a:cxnLst/>
            <a:rect l="l" t="t" r="r" b="b"/>
            <a:pathLst>
              <a:path w="3225149" h="3213055">
                <a:moveTo>
                  <a:pt x="0" y="0"/>
                </a:moveTo>
                <a:lnTo>
                  <a:pt x="3225149" y="0"/>
                </a:lnTo>
                <a:lnTo>
                  <a:pt x="3225149" y="3213055"/>
                </a:lnTo>
                <a:lnTo>
                  <a:pt x="0" y="32130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0" name="Group 11">
            <a:extLst>
              <a:ext uri="{FF2B5EF4-FFF2-40B4-BE49-F238E27FC236}">
                <a16:creationId xmlns:a16="http://schemas.microsoft.com/office/drawing/2014/main" id="{15CFEAE9-D270-D6B9-DC95-4C79E764B933}"/>
              </a:ext>
            </a:extLst>
          </p:cNvPr>
          <p:cNvGrpSpPr/>
          <p:nvPr/>
        </p:nvGrpSpPr>
        <p:grpSpPr>
          <a:xfrm>
            <a:off x="15173468" y="1562100"/>
            <a:ext cx="3088732" cy="2479153"/>
            <a:chOff x="0" y="0"/>
            <a:chExt cx="812800" cy="698500"/>
          </a:xfrm>
        </p:grpSpPr>
        <p:sp>
          <p:nvSpPr>
            <p:cNvPr id="21" name="Freeform 12">
              <a:extLst>
                <a:ext uri="{FF2B5EF4-FFF2-40B4-BE49-F238E27FC236}">
                  <a16:creationId xmlns:a16="http://schemas.microsoft.com/office/drawing/2014/main" id="{EC278C73-649E-570D-EE19-1021C70344EA}"/>
                </a:ext>
              </a:extLst>
            </p:cNvPr>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6BB7"/>
            </a:solidFill>
          </p:spPr>
          <p:txBody>
            <a:bodyPr/>
            <a:lstStyle/>
            <a:p>
              <a:endParaRPr lang="en-US"/>
            </a:p>
          </p:txBody>
        </p:sp>
        <p:sp>
          <p:nvSpPr>
            <p:cNvPr id="22" name="TextBox 13">
              <a:extLst>
                <a:ext uri="{FF2B5EF4-FFF2-40B4-BE49-F238E27FC236}">
                  <a16:creationId xmlns:a16="http://schemas.microsoft.com/office/drawing/2014/main" id="{55FB01EA-C32F-42E2-A09D-D656EF119C56}"/>
                </a:ext>
              </a:extLst>
            </p:cNvPr>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3" descr="A blue and white sign&#10;&#10;Description automatically generated">
            <a:extLst>
              <a:ext uri="{FF2B5EF4-FFF2-40B4-BE49-F238E27FC236}">
                <a16:creationId xmlns:a16="http://schemas.microsoft.com/office/drawing/2014/main" id="{157ED65E-44CC-E9C7-5C84-CE171BDDAB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4364383"/>
            <a:ext cx="10129494" cy="3124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p:nvPr/>
        </p:nvGrpSpPr>
        <p:grpSpPr>
          <a:xfrm>
            <a:off x="0" y="350953"/>
            <a:ext cx="10951776" cy="2591732"/>
            <a:chOff x="0" y="0"/>
            <a:chExt cx="3312505" cy="726578"/>
          </a:xfrm>
        </p:grpSpPr>
        <p:sp>
          <p:nvSpPr>
            <p:cNvPr id="3" name="Freeform 3"/>
            <p:cNvSpPr/>
            <p:nvPr/>
          </p:nvSpPr>
          <p:spPr>
            <a:xfrm>
              <a:off x="0" y="0"/>
              <a:ext cx="3312506" cy="726578"/>
            </a:xfrm>
            <a:custGeom>
              <a:avLst/>
              <a:gdLst/>
              <a:ahLst/>
              <a:cxnLst/>
              <a:rect l="l" t="t" r="r" b="b"/>
              <a:pathLst>
                <a:path w="3312506" h="726578">
                  <a:moveTo>
                    <a:pt x="10483" y="0"/>
                  </a:moveTo>
                  <a:lnTo>
                    <a:pt x="3302022" y="0"/>
                  </a:lnTo>
                  <a:cubicBezTo>
                    <a:pt x="3307812" y="0"/>
                    <a:pt x="3312506" y="4694"/>
                    <a:pt x="3312506" y="10483"/>
                  </a:cubicBezTo>
                  <a:lnTo>
                    <a:pt x="3312506" y="716095"/>
                  </a:lnTo>
                  <a:cubicBezTo>
                    <a:pt x="3312506" y="718875"/>
                    <a:pt x="3311401" y="721542"/>
                    <a:pt x="3309435" y="723508"/>
                  </a:cubicBezTo>
                  <a:cubicBezTo>
                    <a:pt x="3307469" y="725474"/>
                    <a:pt x="3304803" y="726578"/>
                    <a:pt x="3302022" y="726578"/>
                  </a:cubicBezTo>
                  <a:lnTo>
                    <a:pt x="10483" y="726578"/>
                  </a:lnTo>
                  <a:cubicBezTo>
                    <a:pt x="4694" y="726578"/>
                    <a:pt x="0" y="721885"/>
                    <a:pt x="0" y="716095"/>
                  </a:cubicBezTo>
                  <a:lnTo>
                    <a:pt x="0" y="10483"/>
                  </a:lnTo>
                  <a:cubicBezTo>
                    <a:pt x="0" y="4694"/>
                    <a:pt x="4694" y="0"/>
                    <a:pt x="10483" y="0"/>
                  </a:cubicBezTo>
                  <a:close/>
                </a:path>
              </a:pathLst>
            </a:custGeom>
            <a:solidFill>
              <a:srgbClr val="006BB7"/>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373067"/>
            <a:ext cx="8663093" cy="2569618"/>
          </a:xfrm>
          <a:prstGeom prst="rect">
            <a:avLst/>
          </a:prstGeom>
        </p:spPr>
        <p:txBody>
          <a:bodyPr lIns="0" tIns="0" rIns="0" bIns="0" rtlCol="0" anchor="t">
            <a:spAutoFit/>
          </a:bodyPr>
          <a:lstStyle/>
          <a:p>
            <a:pPr>
              <a:lnSpc>
                <a:spcPts val="6664"/>
              </a:lnSpc>
            </a:pPr>
            <a:r>
              <a:rPr lang="en-US" sz="6731">
                <a:solidFill>
                  <a:srgbClr val="FFFFFF"/>
                </a:solidFill>
                <a:latin typeface="Open Sans Extra Bold"/>
              </a:rPr>
              <a:t>HOW DO MARPAC TRUSTEES DECIDE WHO TO SUPPORT? </a:t>
            </a:r>
          </a:p>
        </p:txBody>
      </p:sp>
      <p:grpSp>
        <p:nvGrpSpPr>
          <p:cNvPr id="6" name="Group 6"/>
          <p:cNvGrpSpPr>
            <a:grpSpLocks noChangeAspect="1"/>
          </p:cNvGrpSpPr>
          <p:nvPr/>
        </p:nvGrpSpPr>
        <p:grpSpPr>
          <a:xfrm>
            <a:off x="14920425" y="3120081"/>
            <a:ext cx="4677751" cy="4050932"/>
            <a:chOff x="0" y="0"/>
            <a:chExt cx="6350000" cy="5499100"/>
          </a:xfrm>
        </p:grpSpPr>
        <p:sp>
          <p:nvSpPr>
            <p:cNvPr id="7" name="Freeform 7"/>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l="-14929" r="-14929"/>
              </a:stretch>
            </a:blipFill>
          </p:spPr>
          <p:txBody>
            <a:bodyPr/>
            <a:lstStyle/>
            <a:p>
              <a:endParaRPr lang="en-US"/>
            </a:p>
          </p:txBody>
        </p:sp>
      </p:grpSp>
      <p:grpSp>
        <p:nvGrpSpPr>
          <p:cNvPr id="8" name="Group 8"/>
          <p:cNvGrpSpPr/>
          <p:nvPr/>
        </p:nvGrpSpPr>
        <p:grpSpPr>
          <a:xfrm>
            <a:off x="14920425" y="-910426"/>
            <a:ext cx="4483620" cy="3853111"/>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B248"/>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4966638" y="7344315"/>
            <a:ext cx="4483620" cy="3853111"/>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A2239"/>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401028" y="3321827"/>
            <a:ext cx="12023835" cy="1180465"/>
          </a:xfrm>
          <a:prstGeom prst="rect">
            <a:avLst/>
          </a:prstGeom>
        </p:spPr>
        <p:txBody>
          <a:bodyPr lIns="0" tIns="0" rIns="0" bIns="0" rtlCol="0" anchor="t">
            <a:spAutoFit/>
          </a:bodyPr>
          <a:lstStyle/>
          <a:p>
            <a:pPr algn="just">
              <a:lnSpc>
                <a:spcPts val="4759"/>
              </a:lnSpc>
            </a:pPr>
            <a:r>
              <a:rPr lang="en-US" sz="3399">
                <a:solidFill>
                  <a:srgbClr val="000000"/>
                </a:solidFill>
                <a:latin typeface="Canva Sans"/>
              </a:rPr>
              <a:t>MARPAC Trustees call a meeting to review  the following for all state elections: </a:t>
            </a:r>
          </a:p>
        </p:txBody>
      </p:sp>
      <p:sp>
        <p:nvSpPr>
          <p:cNvPr id="15" name="AutoShape 15"/>
          <p:cNvSpPr/>
          <p:nvPr/>
        </p:nvSpPr>
        <p:spPr>
          <a:xfrm>
            <a:off x="0" y="9270871"/>
            <a:ext cx="7412946" cy="0"/>
          </a:xfrm>
          <a:prstGeom prst="line">
            <a:avLst/>
          </a:prstGeom>
          <a:ln w="95250" cap="flat">
            <a:solidFill>
              <a:srgbClr val="006BB7"/>
            </a:solidFill>
            <a:prstDash val="solid"/>
            <a:headEnd type="none" w="sm" len="sm"/>
            <a:tailEnd type="none" w="sm" len="sm"/>
          </a:ln>
        </p:spPr>
        <p:txBody>
          <a:bodyPr/>
          <a:lstStyle/>
          <a:p>
            <a:endParaRPr lang="en-US"/>
          </a:p>
        </p:txBody>
      </p:sp>
      <p:sp>
        <p:nvSpPr>
          <p:cNvPr id="16" name="Freeform 16"/>
          <p:cNvSpPr/>
          <p:nvPr/>
        </p:nvSpPr>
        <p:spPr>
          <a:xfrm>
            <a:off x="12213303" y="-1044125"/>
            <a:ext cx="1943137" cy="1935850"/>
          </a:xfrm>
          <a:custGeom>
            <a:avLst/>
            <a:gdLst/>
            <a:ahLst/>
            <a:cxnLst/>
            <a:rect l="l" t="t" r="r" b="b"/>
            <a:pathLst>
              <a:path w="1943137" h="1935850">
                <a:moveTo>
                  <a:pt x="0" y="0"/>
                </a:moveTo>
                <a:lnTo>
                  <a:pt x="1943136" y="0"/>
                </a:lnTo>
                <a:lnTo>
                  <a:pt x="1943136" y="1935850"/>
                </a:lnTo>
                <a:lnTo>
                  <a:pt x="0" y="1935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1636314" y="4658043"/>
            <a:ext cx="12023835" cy="4180840"/>
          </a:xfrm>
          <a:prstGeom prst="rect">
            <a:avLst/>
          </a:prstGeom>
        </p:spPr>
        <p:txBody>
          <a:bodyPr lIns="0" tIns="0" rIns="0" bIns="0" rtlCol="0" anchor="t">
            <a:spAutoFit/>
          </a:bodyPr>
          <a:lstStyle/>
          <a:p>
            <a:pPr marL="734059" lvl="1" indent="-367030" algn="just">
              <a:lnSpc>
                <a:spcPts val="4759"/>
              </a:lnSpc>
              <a:buFont typeface="Arial"/>
              <a:buChar char="•"/>
            </a:pPr>
            <a:r>
              <a:rPr lang="en-US" sz="3399">
                <a:solidFill>
                  <a:srgbClr val="000000"/>
                </a:solidFill>
                <a:latin typeface="Canva Sans"/>
              </a:rPr>
              <a:t>Voting Records for Incumbent Candidates</a:t>
            </a:r>
          </a:p>
          <a:p>
            <a:pPr marL="734059" lvl="1" indent="-367030" algn="just">
              <a:lnSpc>
                <a:spcPts val="4759"/>
              </a:lnSpc>
              <a:buFont typeface="Arial"/>
              <a:buChar char="•"/>
            </a:pPr>
            <a:r>
              <a:rPr lang="en-US" sz="3399">
                <a:solidFill>
                  <a:srgbClr val="000000"/>
                </a:solidFill>
                <a:latin typeface="Canva Sans"/>
              </a:rPr>
              <a:t>Pro Real Estate, Pro-Business Stance</a:t>
            </a:r>
          </a:p>
          <a:p>
            <a:pPr marL="734059" lvl="1" indent="-367030" algn="just">
              <a:lnSpc>
                <a:spcPts val="4759"/>
              </a:lnSpc>
              <a:buFont typeface="Arial"/>
              <a:buChar char="•"/>
            </a:pPr>
            <a:r>
              <a:rPr lang="en-US" sz="3399">
                <a:solidFill>
                  <a:srgbClr val="000000"/>
                </a:solidFill>
                <a:latin typeface="Canva Sans"/>
              </a:rPr>
              <a:t>How Much Cash Their Campaign Has on Hand</a:t>
            </a:r>
          </a:p>
          <a:p>
            <a:pPr marL="734059" lvl="1" indent="-367030" algn="just">
              <a:lnSpc>
                <a:spcPts val="4759"/>
              </a:lnSpc>
              <a:buFont typeface="Arial"/>
              <a:buChar char="•"/>
            </a:pPr>
            <a:r>
              <a:rPr lang="en-US" sz="3399">
                <a:solidFill>
                  <a:srgbClr val="000000"/>
                </a:solidFill>
                <a:latin typeface="Canva Sans"/>
              </a:rPr>
              <a:t>The candidate's “electability.” </a:t>
            </a:r>
          </a:p>
          <a:p>
            <a:pPr algn="just">
              <a:lnSpc>
                <a:spcPts val="4759"/>
              </a:lnSpc>
            </a:pPr>
            <a:endParaRPr lang="en-US" sz="3399">
              <a:solidFill>
                <a:srgbClr val="000000"/>
              </a:solidFill>
              <a:latin typeface="Canva Sans"/>
            </a:endParaRPr>
          </a:p>
          <a:p>
            <a:pPr algn="just">
              <a:lnSpc>
                <a:spcPts val="4759"/>
              </a:lnSpc>
            </a:pPr>
            <a:r>
              <a:rPr lang="en-US" sz="3399">
                <a:solidFill>
                  <a:srgbClr val="000000"/>
                </a:solidFill>
                <a:latin typeface="Canva Sans"/>
              </a:rPr>
              <a:t>For Open seats, the candidate may be required to complete a questionnaire or interview for endorsement.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077260" y="2694838"/>
            <a:ext cx="5659888" cy="4901463"/>
            <a:chOff x="0" y="0"/>
            <a:chExt cx="6350000" cy="5499100"/>
          </a:xfrm>
        </p:grpSpPr>
        <p:sp>
          <p:nvSpPr>
            <p:cNvPr id="3" name="Freeform 3"/>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l="-26883" r="-10124"/>
              </a:stretch>
            </a:blipFill>
          </p:spPr>
          <p:txBody>
            <a:bodyPr/>
            <a:lstStyle/>
            <a:p>
              <a:endParaRPr lang="en-US"/>
            </a:p>
          </p:txBody>
        </p:sp>
      </p:grpSp>
      <p:grpSp>
        <p:nvGrpSpPr>
          <p:cNvPr id="4" name="Group 4"/>
          <p:cNvGrpSpPr/>
          <p:nvPr/>
        </p:nvGrpSpPr>
        <p:grpSpPr>
          <a:xfrm>
            <a:off x="14077260" y="7801712"/>
            <a:ext cx="5659888" cy="4863966"/>
            <a:chOff x="0" y="0"/>
            <a:chExt cx="812800" cy="698500"/>
          </a:xfrm>
        </p:grpSpPr>
        <p:sp>
          <p:nvSpPr>
            <p:cNvPr id="5" name="Freeform 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6BB7"/>
            </a:solidFill>
          </p:spPr>
          <p:txBody>
            <a:bodyPr/>
            <a:lstStyle/>
            <a:p>
              <a:endParaRPr lang="en-US"/>
            </a:p>
          </p:txBody>
        </p:sp>
        <p:sp>
          <p:nvSpPr>
            <p:cNvPr id="6" name="TextBox 6"/>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4077260" y="-2378679"/>
            <a:ext cx="5659888" cy="486396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B248"/>
            </a:solidFill>
          </p:spPr>
          <p:txBody>
            <a:bodyPr/>
            <a:lstStyle/>
            <a:p>
              <a:endParaRPr lang="en-US"/>
            </a:p>
          </p:txBody>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76200" y="459209"/>
            <a:ext cx="13017626" cy="1614317"/>
            <a:chOff x="0" y="0"/>
            <a:chExt cx="4332871" cy="425170"/>
          </a:xfrm>
        </p:grpSpPr>
        <p:sp>
          <p:nvSpPr>
            <p:cNvPr id="11" name="Freeform 11"/>
            <p:cNvSpPr/>
            <p:nvPr/>
          </p:nvSpPr>
          <p:spPr>
            <a:xfrm>
              <a:off x="0" y="0"/>
              <a:ext cx="4332870" cy="425170"/>
            </a:xfrm>
            <a:custGeom>
              <a:avLst/>
              <a:gdLst/>
              <a:ahLst/>
              <a:cxnLst/>
              <a:rect l="l" t="t" r="r" b="b"/>
              <a:pathLst>
                <a:path w="4332870" h="425170">
                  <a:moveTo>
                    <a:pt x="3765" y="0"/>
                  </a:moveTo>
                  <a:lnTo>
                    <a:pt x="4329106" y="0"/>
                  </a:lnTo>
                  <a:cubicBezTo>
                    <a:pt x="4331185" y="0"/>
                    <a:pt x="4332870" y="1686"/>
                    <a:pt x="4332870" y="3765"/>
                  </a:cubicBezTo>
                  <a:lnTo>
                    <a:pt x="4332870" y="421405"/>
                  </a:lnTo>
                  <a:cubicBezTo>
                    <a:pt x="4332870" y="423484"/>
                    <a:pt x="4331185" y="425170"/>
                    <a:pt x="4329106" y="425170"/>
                  </a:cubicBezTo>
                  <a:lnTo>
                    <a:pt x="3765" y="425170"/>
                  </a:lnTo>
                  <a:cubicBezTo>
                    <a:pt x="1686" y="425170"/>
                    <a:pt x="0" y="423484"/>
                    <a:pt x="0" y="421405"/>
                  </a:cubicBezTo>
                  <a:lnTo>
                    <a:pt x="0" y="3765"/>
                  </a:lnTo>
                  <a:cubicBezTo>
                    <a:pt x="0" y="1686"/>
                    <a:pt x="1686" y="0"/>
                    <a:pt x="3765" y="0"/>
                  </a:cubicBezTo>
                  <a:close/>
                </a:path>
              </a:pathLst>
            </a:custGeom>
            <a:solidFill>
              <a:srgbClr val="006BB7"/>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455082" y="908067"/>
            <a:ext cx="12310749" cy="849951"/>
          </a:xfrm>
          <a:prstGeom prst="rect">
            <a:avLst/>
          </a:prstGeom>
        </p:spPr>
        <p:txBody>
          <a:bodyPr lIns="0" tIns="0" rIns="0" bIns="0" rtlCol="0" anchor="t">
            <a:spAutoFit/>
          </a:bodyPr>
          <a:lstStyle/>
          <a:p>
            <a:pPr>
              <a:lnSpc>
                <a:spcPts val="6446"/>
              </a:lnSpc>
            </a:pPr>
            <a:r>
              <a:rPr lang="en-US" sz="6512" dirty="0">
                <a:solidFill>
                  <a:srgbClr val="FFFFFF"/>
                </a:solidFill>
                <a:latin typeface="Open Sans Extra Bold"/>
              </a:rPr>
              <a:t>WHAT IS MY INVESTMENT?</a:t>
            </a:r>
          </a:p>
        </p:txBody>
      </p:sp>
      <p:sp>
        <p:nvSpPr>
          <p:cNvPr id="14" name="TextBox 14"/>
          <p:cNvSpPr txBox="1"/>
          <p:nvPr/>
        </p:nvSpPr>
        <p:spPr>
          <a:xfrm>
            <a:off x="1739518" y="6976018"/>
            <a:ext cx="11556221" cy="2051644"/>
          </a:xfrm>
          <a:prstGeom prst="rect">
            <a:avLst/>
          </a:prstGeom>
        </p:spPr>
        <p:txBody>
          <a:bodyPr lIns="0" tIns="0" rIns="0" bIns="0" rtlCol="0" anchor="t">
            <a:spAutoFit/>
          </a:bodyPr>
          <a:lstStyle/>
          <a:p>
            <a:pPr marL="753345" lvl="1" indent="-376672">
              <a:lnSpc>
                <a:spcPts val="4082"/>
              </a:lnSpc>
              <a:buFont typeface="Arial"/>
              <a:buChar char="•"/>
            </a:pPr>
            <a:r>
              <a:rPr lang="en-US" sz="3489" dirty="0">
                <a:solidFill>
                  <a:srgbClr val="000000"/>
                </a:solidFill>
                <a:latin typeface="Open Sans Bold"/>
              </a:rPr>
              <a:t>SALESPERSON FAIR SHARE $25.00 - ANNUALLY </a:t>
            </a:r>
          </a:p>
          <a:p>
            <a:pPr>
              <a:lnSpc>
                <a:spcPts val="4082"/>
              </a:lnSpc>
            </a:pPr>
            <a:endParaRPr lang="en-US" sz="3489" dirty="0">
              <a:solidFill>
                <a:srgbClr val="000000"/>
              </a:solidFill>
              <a:latin typeface="Open Sans Bold"/>
            </a:endParaRPr>
          </a:p>
          <a:p>
            <a:pPr marL="753345" lvl="1" indent="-376672">
              <a:lnSpc>
                <a:spcPts val="4082"/>
              </a:lnSpc>
              <a:buFont typeface="Arial"/>
              <a:buChar char="•"/>
            </a:pPr>
            <a:r>
              <a:rPr lang="en-US" sz="3489" dirty="0">
                <a:solidFill>
                  <a:srgbClr val="000000"/>
                </a:solidFill>
                <a:latin typeface="Open Sans Bold"/>
              </a:rPr>
              <a:t>BROKER FAIR SHARE $99.00 - ANNUALLY</a:t>
            </a:r>
          </a:p>
          <a:p>
            <a:pPr>
              <a:lnSpc>
                <a:spcPts val="4082"/>
              </a:lnSpc>
            </a:pPr>
            <a:endParaRPr lang="en-US" sz="3489" dirty="0">
              <a:solidFill>
                <a:srgbClr val="000000"/>
              </a:solidFill>
              <a:latin typeface="Open Sans Bold"/>
            </a:endParaRPr>
          </a:p>
        </p:txBody>
      </p:sp>
      <p:sp>
        <p:nvSpPr>
          <p:cNvPr id="15" name="Freeform 15"/>
          <p:cNvSpPr/>
          <p:nvPr/>
        </p:nvSpPr>
        <p:spPr>
          <a:xfrm>
            <a:off x="-169140" y="9438019"/>
            <a:ext cx="3225149" cy="3213055"/>
          </a:xfrm>
          <a:custGeom>
            <a:avLst/>
            <a:gdLst/>
            <a:ahLst/>
            <a:cxnLst/>
            <a:rect l="l" t="t" r="r" b="b"/>
            <a:pathLst>
              <a:path w="3225149" h="3213055">
                <a:moveTo>
                  <a:pt x="0" y="0"/>
                </a:moveTo>
                <a:lnTo>
                  <a:pt x="3225149" y="0"/>
                </a:lnTo>
                <a:lnTo>
                  <a:pt x="3225149" y="3213055"/>
                </a:lnTo>
                <a:lnTo>
                  <a:pt x="0" y="32130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609600" y="5784161"/>
            <a:ext cx="10785695" cy="762000"/>
          </a:xfrm>
          <a:prstGeom prst="rect">
            <a:avLst/>
          </a:prstGeom>
        </p:spPr>
        <p:txBody>
          <a:bodyPr lIns="0" tIns="0" rIns="0" bIns="0" rtlCol="0" anchor="t">
            <a:spAutoFit/>
          </a:bodyPr>
          <a:lstStyle/>
          <a:p>
            <a:pPr algn="ctr">
              <a:lnSpc>
                <a:spcPts val="6299"/>
              </a:lnSpc>
              <a:spcBef>
                <a:spcPct val="0"/>
              </a:spcBef>
            </a:pPr>
            <a:r>
              <a:rPr lang="en-US" sz="4500" dirty="0">
                <a:solidFill>
                  <a:srgbClr val="000000"/>
                </a:solidFill>
                <a:latin typeface="Open Sans Bold"/>
              </a:rPr>
              <a:t> FAIR SHARE INVESTMENTS </a:t>
            </a:r>
          </a:p>
        </p:txBody>
      </p:sp>
      <p:pic>
        <p:nvPicPr>
          <p:cNvPr id="20" name="Picture 19" descr="A blue and white sign&#10;&#10;Description automatically generated">
            <a:extLst>
              <a:ext uri="{FF2B5EF4-FFF2-40B4-BE49-F238E27FC236}">
                <a16:creationId xmlns:a16="http://schemas.microsoft.com/office/drawing/2014/main" id="{8B8D013D-9E3D-1947-46CC-885C2D12B9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400" y="2655254"/>
            <a:ext cx="8148294" cy="25131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077260" y="2694838"/>
            <a:ext cx="5659888" cy="4901463"/>
            <a:chOff x="0" y="0"/>
            <a:chExt cx="6350000" cy="5499100"/>
          </a:xfrm>
        </p:grpSpPr>
        <p:sp>
          <p:nvSpPr>
            <p:cNvPr id="3" name="Freeform 3"/>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l="-26883" r="-10124"/>
              </a:stretch>
            </a:blipFill>
          </p:spPr>
          <p:txBody>
            <a:bodyPr/>
            <a:lstStyle/>
            <a:p>
              <a:endParaRPr lang="en-US"/>
            </a:p>
          </p:txBody>
        </p:sp>
      </p:grpSp>
      <p:grpSp>
        <p:nvGrpSpPr>
          <p:cNvPr id="4" name="Group 4"/>
          <p:cNvGrpSpPr/>
          <p:nvPr/>
        </p:nvGrpSpPr>
        <p:grpSpPr>
          <a:xfrm>
            <a:off x="14077260" y="7801712"/>
            <a:ext cx="5659888" cy="4863966"/>
            <a:chOff x="0" y="0"/>
            <a:chExt cx="812800" cy="698500"/>
          </a:xfrm>
        </p:grpSpPr>
        <p:sp>
          <p:nvSpPr>
            <p:cNvPr id="5" name="Freeform 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6BB7"/>
            </a:solidFill>
          </p:spPr>
          <p:txBody>
            <a:bodyPr/>
            <a:lstStyle/>
            <a:p>
              <a:endParaRPr lang="en-US"/>
            </a:p>
          </p:txBody>
        </p:sp>
        <p:sp>
          <p:nvSpPr>
            <p:cNvPr id="6" name="TextBox 6"/>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4077260" y="-2378679"/>
            <a:ext cx="5659888" cy="486396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B248"/>
            </a:solidFill>
          </p:spPr>
          <p:txBody>
            <a:bodyPr/>
            <a:lstStyle/>
            <a:p>
              <a:endParaRPr lang="en-US"/>
            </a:p>
          </p:txBody>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76200" y="459209"/>
            <a:ext cx="13017626" cy="1614317"/>
            <a:chOff x="0" y="0"/>
            <a:chExt cx="4332871" cy="425170"/>
          </a:xfrm>
        </p:grpSpPr>
        <p:sp>
          <p:nvSpPr>
            <p:cNvPr id="11" name="Freeform 11"/>
            <p:cNvSpPr/>
            <p:nvPr/>
          </p:nvSpPr>
          <p:spPr>
            <a:xfrm>
              <a:off x="0" y="0"/>
              <a:ext cx="4332870" cy="425170"/>
            </a:xfrm>
            <a:custGeom>
              <a:avLst/>
              <a:gdLst/>
              <a:ahLst/>
              <a:cxnLst/>
              <a:rect l="l" t="t" r="r" b="b"/>
              <a:pathLst>
                <a:path w="4332870" h="425170">
                  <a:moveTo>
                    <a:pt x="3765" y="0"/>
                  </a:moveTo>
                  <a:lnTo>
                    <a:pt x="4329106" y="0"/>
                  </a:lnTo>
                  <a:cubicBezTo>
                    <a:pt x="4331185" y="0"/>
                    <a:pt x="4332870" y="1686"/>
                    <a:pt x="4332870" y="3765"/>
                  </a:cubicBezTo>
                  <a:lnTo>
                    <a:pt x="4332870" y="421405"/>
                  </a:lnTo>
                  <a:cubicBezTo>
                    <a:pt x="4332870" y="423484"/>
                    <a:pt x="4331185" y="425170"/>
                    <a:pt x="4329106" y="425170"/>
                  </a:cubicBezTo>
                  <a:lnTo>
                    <a:pt x="3765" y="425170"/>
                  </a:lnTo>
                  <a:cubicBezTo>
                    <a:pt x="1686" y="425170"/>
                    <a:pt x="0" y="423484"/>
                    <a:pt x="0" y="421405"/>
                  </a:cubicBezTo>
                  <a:lnTo>
                    <a:pt x="0" y="3765"/>
                  </a:lnTo>
                  <a:cubicBezTo>
                    <a:pt x="0" y="1686"/>
                    <a:pt x="1686" y="0"/>
                    <a:pt x="3765" y="0"/>
                  </a:cubicBezTo>
                  <a:close/>
                </a:path>
              </a:pathLst>
            </a:custGeom>
            <a:solidFill>
              <a:srgbClr val="006BB7"/>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028700" y="4409329"/>
            <a:ext cx="15587349" cy="4410837"/>
          </a:xfrm>
          <a:prstGeom prst="rect">
            <a:avLst/>
          </a:prstGeom>
        </p:spPr>
        <p:txBody>
          <a:bodyPr lIns="0" tIns="0" rIns="0" bIns="0" rtlCol="0" anchor="t">
            <a:spAutoFit/>
          </a:bodyPr>
          <a:lstStyle/>
          <a:p>
            <a:pPr marL="582930" lvl="1" indent="-291465">
              <a:lnSpc>
                <a:spcPts val="3158"/>
              </a:lnSpc>
              <a:buFont typeface="Arial"/>
              <a:buChar char="•"/>
            </a:pPr>
            <a:r>
              <a:rPr lang="en-US" sz="2700">
                <a:solidFill>
                  <a:srgbClr val="000000"/>
                </a:solidFill>
                <a:latin typeface="Open Sans Bold"/>
              </a:rPr>
              <a:t> MAGNOLIA R - $250 ANNUALLY</a:t>
            </a:r>
          </a:p>
          <a:p>
            <a:pPr>
              <a:lnSpc>
                <a:spcPts val="3158"/>
              </a:lnSpc>
            </a:pPr>
            <a:endParaRPr lang="en-US" sz="2700">
              <a:solidFill>
                <a:srgbClr val="000000"/>
              </a:solidFill>
              <a:latin typeface="Open Sans Bold"/>
            </a:endParaRPr>
          </a:p>
          <a:p>
            <a:pPr marL="582930" lvl="1" indent="-291465">
              <a:lnSpc>
                <a:spcPts val="3158"/>
              </a:lnSpc>
              <a:buFont typeface="Arial"/>
              <a:buChar char="•"/>
            </a:pPr>
            <a:r>
              <a:rPr lang="en-US" sz="2700">
                <a:solidFill>
                  <a:srgbClr val="000000"/>
                </a:solidFill>
                <a:latin typeface="Open Sans Bold"/>
              </a:rPr>
              <a:t>STERLING R - $1,000.00 ANNUALLY </a:t>
            </a:r>
          </a:p>
          <a:p>
            <a:pPr>
              <a:lnSpc>
                <a:spcPts val="3158"/>
              </a:lnSpc>
            </a:pPr>
            <a:endParaRPr lang="en-US" sz="2700">
              <a:solidFill>
                <a:srgbClr val="000000"/>
              </a:solidFill>
              <a:latin typeface="Open Sans Bold"/>
            </a:endParaRPr>
          </a:p>
          <a:p>
            <a:pPr marL="582930" lvl="1" indent="-291465">
              <a:lnSpc>
                <a:spcPts val="3158"/>
              </a:lnSpc>
              <a:buFont typeface="Arial"/>
              <a:buChar char="•"/>
            </a:pPr>
            <a:r>
              <a:rPr lang="en-US" sz="2700">
                <a:solidFill>
                  <a:srgbClr val="000000"/>
                </a:solidFill>
                <a:latin typeface="Open Sans Bold"/>
              </a:rPr>
              <a:t>CRYSTAL R - $2,500.00 ONE-TIME, $1500 ANNUALLY THEREAFTER </a:t>
            </a:r>
          </a:p>
          <a:p>
            <a:pPr>
              <a:lnSpc>
                <a:spcPts val="3158"/>
              </a:lnSpc>
            </a:pPr>
            <a:endParaRPr lang="en-US" sz="2700">
              <a:solidFill>
                <a:srgbClr val="000000"/>
              </a:solidFill>
              <a:latin typeface="Open Sans Bold"/>
            </a:endParaRPr>
          </a:p>
          <a:p>
            <a:pPr marL="582930" lvl="1" indent="-291465">
              <a:lnSpc>
                <a:spcPts val="3158"/>
              </a:lnSpc>
              <a:buFont typeface="Arial"/>
              <a:buChar char="•"/>
            </a:pPr>
            <a:r>
              <a:rPr lang="en-US" sz="2700">
                <a:solidFill>
                  <a:srgbClr val="000000"/>
                </a:solidFill>
                <a:latin typeface="Open Sans Bold"/>
              </a:rPr>
              <a:t> CHARTER GOLDEN R - $5,000 ONE TIME, THEN $1,000 ANNUALLY TO SUSTAIN</a:t>
            </a:r>
          </a:p>
          <a:p>
            <a:pPr>
              <a:lnSpc>
                <a:spcPts val="3158"/>
              </a:lnSpc>
            </a:pPr>
            <a:endParaRPr lang="en-US" sz="2700">
              <a:solidFill>
                <a:srgbClr val="000000"/>
              </a:solidFill>
              <a:latin typeface="Open Sans Bold"/>
            </a:endParaRPr>
          </a:p>
          <a:p>
            <a:pPr marL="582930" lvl="1" indent="-291465">
              <a:lnSpc>
                <a:spcPts val="3158"/>
              </a:lnSpc>
              <a:buFont typeface="Arial"/>
              <a:buChar char="•"/>
            </a:pPr>
            <a:r>
              <a:rPr lang="en-US" sz="2700">
                <a:solidFill>
                  <a:srgbClr val="000000"/>
                </a:solidFill>
                <a:latin typeface="Open Sans Bold"/>
              </a:rPr>
              <a:t> GOLDEN R (AFTER 2002) - $5,000 ONE TIME, THEN $2,000 ANNUALLY TO SUSTAIN</a:t>
            </a:r>
          </a:p>
          <a:p>
            <a:pPr>
              <a:lnSpc>
                <a:spcPts val="3158"/>
              </a:lnSpc>
            </a:pPr>
            <a:endParaRPr lang="en-US" sz="2700">
              <a:solidFill>
                <a:srgbClr val="000000"/>
              </a:solidFill>
              <a:latin typeface="Open Sans Bold"/>
            </a:endParaRPr>
          </a:p>
          <a:p>
            <a:pPr marL="582930" lvl="1" indent="-291465">
              <a:lnSpc>
                <a:spcPts val="3158"/>
              </a:lnSpc>
              <a:buFont typeface="Arial"/>
              <a:buChar char="•"/>
            </a:pPr>
            <a:r>
              <a:rPr lang="en-US" sz="2700">
                <a:solidFill>
                  <a:srgbClr val="000000"/>
                </a:solidFill>
                <a:latin typeface="Open Sans Bold"/>
              </a:rPr>
              <a:t> PLATINUM R - $10,000 ONE TIME, THEN $5,000 ANNUALLY TO SUSTAIN</a:t>
            </a:r>
          </a:p>
        </p:txBody>
      </p:sp>
      <p:sp>
        <p:nvSpPr>
          <p:cNvPr id="14" name="Freeform 14"/>
          <p:cNvSpPr/>
          <p:nvPr/>
        </p:nvSpPr>
        <p:spPr>
          <a:xfrm>
            <a:off x="-169140" y="9438019"/>
            <a:ext cx="3225149" cy="3213055"/>
          </a:xfrm>
          <a:custGeom>
            <a:avLst/>
            <a:gdLst/>
            <a:ahLst/>
            <a:cxnLst/>
            <a:rect l="l" t="t" r="r" b="b"/>
            <a:pathLst>
              <a:path w="3225149" h="3213055">
                <a:moveTo>
                  <a:pt x="0" y="0"/>
                </a:moveTo>
                <a:lnTo>
                  <a:pt x="3225149" y="0"/>
                </a:lnTo>
                <a:lnTo>
                  <a:pt x="3225149" y="3213055"/>
                </a:lnTo>
                <a:lnTo>
                  <a:pt x="0" y="32130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p:nvPr/>
        </p:nvSpPr>
        <p:spPr>
          <a:xfrm>
            <a:off x="455082" y="908067"/>
            <a:ext cx="12310749" cy="849951"/>
          </a:xfrm>
          <a:prstGeom prst="rect">
            <a:avLst/>
          </a:prstGeom>
        </p:spPr>
        <p:txBody>
          <a:bodyPr lIns="0" tIns="0" rIns="0" bIns="0" rtlCol="0" anchor="t">
            <a:spAutoFit/>
          </a:bodyPr>
          <a:lstStyle/>
          <a:p>
            <a:pPr>
              <a:lnSpc>
                <a:spcPts val="6446"/>
              </a:lnSpc>
            </a:pPr>
            <a:r>
              <a:rPr lang="en-US" sz="6512" dirty="0">
                <a:solidFill>
                  <a:srgbClr val="FFFFFF"/>
                </a:solidFill>
                <a:latin typeface="Open Sans Extra Bold"/>
              </a:rPr>
              <a:t>WHAT IS MY INVESTMENT?</a:t>
            </a:r>
          </a:p>
        </p:txBody>
      </p:sp>
      <p:sp>
        <p:nvSpPr>
          <p:cNvPr id="16" name="TextBox 16"/>
          <p:cNvSpPr txBox="1"/>
          <p:nvPr/>
        </p:nvSpPr>
        <p:spPr>
          <a:xfrm>
            <a:off x="455082" y="3028204"/>
            <a:ext cx="10785695" cy="762000"/>
          </a:xfrm>
          <a:prstGeom prst="rect">
            <a:avLst/>
          </a:prstGeom>
        </p:spPr>
        <p:txBody>
          <a:bodyPr lIns="0" tIns="0" rIns="0" bIns="0" rtlCol="0" anchor="t">
            <a:spAutoFit/>
          </a:bodyPr>
          <a:lstStyle/>
          <a:p>
            <a:pPr algn="ctr">
              <a:lnSpc>
                <a:spcPts val="6299"/>
              </a:lnSpc>
              <a:spcBef>
                <a:spcPct val="0"/>
              </a:spcBef>
            </a:pPr>
            <a:r>
              <a:rPr lang="en-US" sz="4500">
                <a:solidFill>
                  <a:srgbClr val="000000"/>
                </a:solidFill>
                <a:latin typeface="Open Sans Bold"/>
              </a:rPr>
              <a:t>ADDITIONAL LEVELS OF SUPPORT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85760"/>
            <a:ext cx="9620933" cy="2275327"/>
            <a:chOff x="0" y="0"/>
            <a:chExt cx="2840973" cy="671883"/>
          </a:xfrm>
        </p:grpSpPr>
        <p:sp>
          <p:nvSpPr>
            <p:cNvPr id="3" name="Freeform 3"/>
            <p:cNvSpPr/>
            <p:nvPr/>
          </p:nvSpPr>
          <p:spPr>
            <a:xfrm>
              <a:off x="0" y="0"/>
              <a:ext cx="2840973" cy="671883"/>
            </a:xfrm>
            <a:custGeom>
              <a:avLst/>
              <a:gdLst/>
              <a:ahLst/>
              <a:cxnLst/>
              <a:rect l="l" t="t" r="r" b="b"/>
              <a:pathLst>
                <a:path w="2840973" h="671883">
                  <a:moveTo>
                    <a:pt x="12875" y="0"/>
                  </a:moveTo>
                  <a:lnTo>
                    <a:pt x="2828098" y="0"/>
                  </a:lnTo>
                  <a:cubicBezTo>
                    <a:pt x="2831513" y="0"/>
                    <a:pt x="2834788" y="1356"/>
                    <a:pt x="2837202" y="3771"/>
                  </a:cubicBezTo>
                  <a:cubicBezTo>
                    <a:pt x="2839617" y="6186"/>
                    <a:pt x="2840973" y="9460"/>
                    <a:pt x="2840973" y="12875"/>
                  </a:cubicBezTo>
                  <a:lnTo>
                    <a:pt x="2840973" y="659008"/>
                  </a:lnTo>
                  <a:cubicBezTo>
                    <a:pt x="2840973" y="662423"/>
                    <a:pt x="2839617" y="665698"/>
                    <a:pt x="2837202" y="668112"/>
                  </a:cubicBezTo>
                  <a:cubicBezTo>
                    <a:pt x="2834788" y="670527"/>
                    <a:pt x="2831513" y="671883"/>
                    <a:pt x="2828098" y="671883"/>
                  </a:cubicBezTo>
                  <a:lnTo>
                    <a:pt x="12875" y="671883"/>
                  </a:lnTo>
                  <a:cubicBezTo>
                    <a:pt x="9460" y="671883"/>
                    <a:pt x="6186" y="670527"/>
                    <a:pt x="3771" y="668112"/>
                  </a:cubicBezTo>
                  <a:cubicBezTo>
                    <a:pt x="1356" y="665698"/>
                    <a:pt x="0" y="662423"/>
                    <a:pt x="0" y="659008"/>
                  </a:cubicBezTo>
                  <a:lnTo>
                    <a:pt x="0" y="12875"/>
                  </a:lnTo>
                  <a:cubicBezTo>
                    <a:pt x="0" y="9460"/>
                    <a:pt x="1356" y="6186"/>
                    <a:pt x="3771" y="3771"/>
                  </a:cubicBezTo>
                  <a:cubicBezTo>
                    <a:pt x="6186" y="1356"/>
                    <a:pt x="9460" y="0"/>
                    <a:pt x="12875" y="0"/>
                  </a:cubicBezTo>
                  <a:close/>
                </a:path>
              </a:pathLst>
            </a:custGeom>
            <a:solidFill>
              <a:srgbClr val="006BB7"/>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224405" y="1093226"/>
            <a:ext cx="6305675" cy="2192908"/>
          </a:xfrm>
          <a:prstGeom prst="rect">
            <a:avLst/>
          </a:prstGeom>
        </p:spPr>
        <p:txBody>
          <a:bodyPr lIns="0" tIns="0" rIns="0" bIns="0" rtlCol="0" anchor="t">
            <a:spAutoFit/>
          </a:bodyPr>
          <a:lstStyle/>
          <a:p>
            <a:pPr>
              <a:lnSpc>
                <a:spcPts val="5743"/>
              </a:lnSpc>
            </a:pPr>
            <a:r>
              <a:rPr lang="en-US" sz="4867" dirty="0">
                <a:solidFill>
                  <a:srgbClr val="FFFFFF"/>
                </a:solidFill>
                <a:latin typeface="Open Sans Extra Bold"/>
              </a:rPr>
              <a:t>HOW DOES MY INVESTMENT  BENEFIT ME?</a:t>
            </a:r>
          </a:p>
        </p:txBody>
      </p:sp>
      <p:grpSp>
        <p:nvGrpSpPr>
          <p:cNvPr id="6" name="Group 6"/>
          <p:cNvGrpSpPr/>
          <p:nvPr/>
        </p:nvGrpSpPr>
        <p:grpSpPr>
          <a:xfrm>
            <a:off x="10649633" y="-801557"/>
            <a:ext cx="4910819" cy="422023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A2239"/>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a:grpSpLocks noChangeAspect="1"/>
          </p:cNvGrpSpPr>
          <p:nvPr/>
        </p:nvGrpSpPr>
        <p:grpSpPr>
          <a:xfrm>
            <a:off x="14509886" y="1436933"/>
            <a:ext cx="5355319" cy="4637707"/>
            <a:chOff x="0" y="0"/>
            <a:chExt cx="6350000" cy="5499100"/>
          </a:xfrm>
        </p:grpSpPr>
        <p:sp>
          <p:nvSpPr>
            <p:cNvPr id="10" name="Freeform 10"/>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t="-36985" b="-36985"/>
              </a:stretch>
            </a:blipFill>
          </p:spPr>
          <p:txBody>
            <a:bodyPr/>
            <a:lstStyle/>
            <a:p>
              <a:endParaRPr lang="en-US"/>
            </a:p>
          </p:txBody>
        </p:sp>
      </p:grpSp>
      <p:grpSp>
        <p:nvGrpSpPr>
          <p:cNvPr id="11" name="Group 11"/>
          <p:cNvGrpSpPr/>
          <p:nvPr/>
        </p:nvGrpSpPr>
        <p:grpSpPr>
          <a:xfrm>
            <a:off x="14637113" y="-3041250"/>
            <a:ext cx="4910819" cy="4220235"/>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B248"/>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903440" y="3361529"/>
            <a:ext cx="11187777" cy="1047187"/>
          </a:xfrm>
          <a:prstGeom prst="rect">
            <a:avLst/>
          </a:prstGeom>
        </p:spPr>
        <p:txBody>
          <a:bodyPr lIns="0" tIns="0" rIns="0" bIns="0" rtlCol="0" anchor="t">
            <a:spAutoFit/>
          </a:bodyPr>
          <a:lstStyle/>
          <a:p>
            <a:pPr marL="652483" lvl="1" indent="-326242" algn="just">
              <a:lnSpc>
                <a:spcPts val="4231"/>
              </a:lnSpc>
              <a:buFont typeface="Arial"/>
              <a:buChar char="•"/>
            </a:pPr>
            <a:r>
              <a:rPr lang="en-US" sz="3022">
                <a:solidFill>
                  <a:srgbClr val="000000"/>
                </a:solidFill>
                <a:latin typeface="Open Sans"/>
              </a:rPr>
              <a:t>To educate, support and elect policy makers who support REALTOR® issues.</a:t>
            </a:r>
          </a:p>
        </p:txBody>
      </p:sp>
      <p:grpSp>
        <p:nvGrpSpPr>
          <p:cNvPr id="15" name="Group 15"/>
          <p:cNvGrpSpPr/>
          <p:nvPr/>
        </p:nvGrpSpPr>
        <p:grpSpPr>
          <a:xfrm>
            <a:off x="341472" y="370047"/>
            <a:ext cx="4210323" cy="6419139"/>
            <a:chOff x="0" y="0"/>
            <a:chExt cx="3585346" cy="5466287"/>
          </a:xfrm>
        </p:grpSpPr>
        <p:sp>
          <p:nvSpPr>
            <p:cNvPr id="16" name="Freeform 16"/>
            <p:cNvSpPr/>
            <p:nvPr/>
          </p:nvSpPr>
          <p:spPr>
            <a:xfrm>
              <a:off x="0" y="0"/>
              <a:ext cx="3585346" cy="5466286"/>
            </a:xfrm>
            <a:custGeom>
              <a:avLst/>
              <a:gdLst/>
              <a:ahLst/>
              <a:cxnLst/>
              <a:rect l="l" t="t" r="r" b="b"/>
              <a:pathLst>
                <a:path w="3585346" h="5466286">
                  <a:moveTo>
                    <a:pt x="3421516" y="0"/>
                  </a:moveTo>
                  <a:lnTo>
                    <a:pt x="0" y="0"/>
                  </a:lnTo>
                  <a:lnTo>
                    <a:pt x="0" y="5466286"/>
                  </a:lnTo>
                  <a:lnTo>
                    <a:pt x="76200" y="5466286"/>
                  </a:lnTo>
                  <a:lnTo>
                    <a:pt x="76200" y="76200"/>
                  </a:lnTo>
                  <a:lnTo>
                    <a:pt x="3585346" y="76200"/>
                  </a:lnTo>
                  <a:lnTo>
                    <a:pt x="3585346" y="0"/>
                  </a:lnTo>
                  <a:close/>
                </a:path>
              </a:pathLst>
            </a:custGeom>
            <a:solidFill>
              <a:srgbClr val="006BB7"/>
            </a:solidFill>
          </p:spPr>
          <p:txBody>
            <a:bodyPr/>
            <a:lstStyle/>
            <a:p>
              <a:endParaRPr lang="en-US"/>
            </a:p>
          </p:txBody>
        </p:sp>
      </p:grpSp>
      <p:grpSp>
        <p:nvGrpSpPr>
          <p:cNvPr id="17" name="Group 17"/>
          <p:cNvGrpSpPr/>
          <p:nvPr/>
        </p:nvGrpSpPr>
        <p:grpSpPr>
          <a:xfrm rot="-10800000">
            <a:off x="11865513" y="7751113"/>
            <a:ext cx="6070024" cy="2019359"/>
            <a:chOff x="0" y="0"/>
            <a:chExt cx="5168994" cy="1719607"/>
          </a:xfrm>
        </p:grpSpPr>
        <p:sp>
          <p:nvSpPr>
            <p:cNvPr id="18" name="Freeform 18"/>
            <p:cNvSpPr/>
            <p:nvPr/>
          </p:nvSpPr>
          <p:spPr>
            <a:xfrm>
              <a:off x="0" y="0"/>
              <a:ext cx="5168994" cy="1719607"/>
            </a:xfrm>
            <a:custGeom>
              <a:avLst/>
              <a:gdLst/>
              <a:ahLst/>
              <a:cxnLst/>
              <a:rect l="l" t="t" r="r" b="b"/>
              <a:pathLst>
                <a:path w="5168994" h="1719607">
                  <a:moveTo>
                    <a:pt x="5005164" y="0"/>
                  </a:moveTo>
                  <a:lnTo>
                    <a:pt x="0" y="0"/>
                  </a:lnTo>
                  <a:lnTo>
                    <a:pt x="0" y="1719607"/>
                  </a:lnTo>
                  <a:lnTo>
                    <a:pt x="76200" y="1719607"/>
                  </a:lnTo>
                  <a:lnTo>
                    <a:pt x="76200" y="76200"/>
                  </a:lnTo>
                  <a:lnTo>
                    <a:pt x="5168994" y="76200"/>
                  </a:lnTo>
                  <a:lnTo>
                    <a:pt x="5168994" y="0"/>
                  </a:lnTo>
                  <a:close/>
                </a:path>
              </a:pathLst>
            </a:custGeom>
            <a:solidFill>
              <a:srgbClr val="006BB7"/>
            </a:solidFill>
          </p:spPr>
          <p:txBody>
            <a:bodyPr/>
            <a:lstStyle/>
            <a:p>
              <a:endParaRPr lang="en-US"/>
            </a:p>
          </p:txBody>
        </p:sp>
      </p:grpSp>
      <p:sp>
        <p:nvSpPr>
          <p:cNvPr id="19" name="Freeform 19"/>
          <p:cNvSpPr/>
          <p:nvPr/>
        </p:nvSpPr>
        <p:spPr>
          <a:xfrm>
            <a:off x="-169140" y="9438019"/>
            <a:ext cx="3225149" cy="3213055"/>
          </a:xfrm>
          <a:custGeom>
            <a:avLst/>
            <a:gdLst/>
            <a:ahLst/>
            <a:cxnLst/>
            <a:rect l="l" t="t" r="r" b="b"/>
            <a:pathLst>
              <a:path w="3225149" h="3213055">
                <a:moveTo>
                  <a:pt x="0" y="0"/>
                </a:moveTo>
                <a:lnTo>
                  <a:pt x="3225149" y="0"/>
                </a:lnTo>
                <a:lnTo>
                  <a:pt x="3225149" y="3213055"/>
                </a:lnTo>
                <a:lnTo>
                  <a:pt x="0" y="32130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TextBox 20"/>
          <p:cNvSpPr txBox="1"/>
          <p:nvPr/>
        </p:nvSpPr>
        <p:spPr>
          <a:xfrm>
            <a:off x="903440" y="4627373"/>
            <a:ext cx="11187777" cy="513787"/>
          </a:xfrm>
          <a:prstGeom prst="rect">
            <a:avLst/>
          </a:prstGeom>
        </p:spPr>
        <p:txBody>
          <a:bodyPr lIns="0" tIns="0" rIns="0" bIns="0" rtlCol="0" anchor="t">
            <a:spAutoFit/>
          </a:bodyPr>
          <a:lstStyle/>
          <a:p>
            <a:pPr marL="652483" lvl="1" indent="-326242" algn="just">
              <a:lnSpc>
                <a:spcPts val="4231"/>
              </a:lnSpc>
              <a:buFont typeface="Arial"/>
              <a:buChar char="•"/>
            </a:pPr>
            <a:r>
              <a:rPr lang="en-US" sz="3022">
                <a:solidFill>
                  <a:srgbClr val="000000"/>
                </a:solidFill>
                <a:latin typeface="Open Sans"/>
              </a:rPr>
              <a:t>To protect the professionalism of the industry. </a:t>
            </a:r>
          </a:p>
        </p:txBody>
      </p:sp>
      <p:sp>
        <p:nvSpPr>
          <p:cNvPr id="21" name="TextBox 21"/>
          <p:cNvSpPr txBox="1"/>
          <p:nvPr/>
        </p:nvSpPr>
        <p:spPr>
          <a:xfrm>
            <a:off x="903440" y="5305425"/>
            <a:ext cx="11187777" cy="1047187"/>
          </a:xfrm>
          <a:prstGeom prst="rect">
            <a:avLst/>
          </a:prstGeom>
        </p:spPr>
        <p:txBody>
          <a:bodyPr lIns="0" tIns="0" rIns="0" bIns="0" rtlCol="0" anchor="t">
            <a:spAutoFit/>
          </a:bodyPr>
          <a:lstStyle/>
          <a:p>
            <a:pPr marL="652483" lvl="1" indent="-326242" algn="just">
              <a:lnSpc>
                <a:spcPts val="4231"/>
              </a:lnSpc>
              <a:buFont typeface="Arial"/>
              <a:buChar char="•"/>
            </a:pPr>
            <a:r>
              <a:rPr lang="en-US" sz="3022">
                <a:solidFill>
                  <a:srgbClr val="000000"/>
                </a:solidFill>
                <a:latin typeface="Open Sans"/>
              </a:rPr>
              <a:t>To improve the business climate and to make the quality of life better in our communities. </a:t>
            </a:r>
          </a:p>
        </p:txBody>
      </p:sp>
      <p:sp>
        <p:nvSpPr>
          <p:cNvPr id="22" name="TextBox 22"/>
          <p:cNvSpPr txBox="1"/>
          <p:nvPr/>
        </p:nvSpPr>
        <p:spPr>
          <a:xfrm>
            <a:off x="903440" y="6471591"/>
            <a:ext cx="11187777" cy="513787"/>
          </a:xfrm>
          <a:prstGeom prst="rect">
            <a:avLst/>
          </a:prstGeom>
        </p:spPr>
        <p:txBody>
          <a:bodyPr lIns="0" tIns="0" rIns="0" bIns="0" rtlCol="0" anchor="t">
            <a:spAutoFit/>
          </a:bodyPr>
          <a:lstStyle/>
          <a:p>
            <a:pPr marL="652483" lvl="1" indent="-326242" algn="just">
              <a:lnSpc>
                <a:spcPts val="4231"/>
              </a:lnSpc>
              <a:buFont typeface="Arial"/>
              <a:buChar char="•"/>
            </a:pPr>
            <a:r>
              <a:rPr lang="en-US" sz="3022">
                <a:solidFill>
                  <a:srgbClr val="000000"/>
                </a:solidFill>
                <a:latin typeface="Open Sans"/>
              </a:rPr>
              <a:t>To protect private property rights for all Mississippians.</a:t>
            </a:r>
          </a:p>
        </p:txBody>
      </p:sp>
      <p:sp>
        <p:nvSpPr>
          <p:cNvPr id="23" name="TextBox 23"/>
          <p:cNvSpPr txBox="1"/>
          <p:nvPr/>
        </p:nvSpPr>
        <p:spPr>
          <a:xfrm>
            <a:off x="903440" y="7234986"/>
            <a:ext cx="11187777" cy="1046949"/>
          </a:xfrm>
          <a:prstGeom prst="rect">
            <a:avLst/>
          </a:prstGeom>
        </p:spPr>
        <p:txBody>
          <a:bodyPr lIns="0" tIns="0" rIns="0" bIns="0" rtlCol="0" anchor="t">
            <a:spAutoFit/>
          </a:bodyPr>
          <a:lstStyle/>
          <a:p>
            <a:pPr marL="652483" lvl="1" indent="-326242" algn="just">
              <a:lnSpc>
                <a:spcPts val="4231"/>
              </a:lnSpc>
              <a:buFont typeface="Arial"/>
              <a:buChar char="•"/>
            </a:pPr>
            <a:r>
              <a:rPr lang="en-US" sz="3022">
                <a:solidFill>
                  <a:srgbClr val="000000"/>
                </a:solidFill>
                <a:latin typeface="Open Sans"/>
              </a:rPr>
              <a:t>Multiple opportunities for networking at MARPAC events throughout the state.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177428" y="-3844894"/>
            <a:ext cx="6058164" cy="5246370"/>
            <a:chOff x="0" y="0"/>
            <a:chExt cx="6350000" cy="5499100"/>
          </a:xfrm>
        </p:grpSpPr>
        <p:sp>
          <p:nvSpPr>
            <p:cNvPr id="3" name="Freeform 3"/>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solidFill>
              <a:srgbClr val="006BB7"/>
            </a:solidFill>
            <a:ln w="12700">
              <a:solidFill>
                <a:srgbClr val="000000"/>
              </a:solidFill>
            </a:ln>
          </p:spPr>
          <p:txBody>
            <a:bodyPr/>
            <a:lstStyle/>
            <a:p>
              <a:endParaRPr lang="en-US"/>
            </a:p>
          </p:txBody>
        </p:sp>
      </p:grpSp>
      <p:grpSp>
        <p:nvGrpSpPr>
          <p:cNvPr id="4" name="Group 4"/>
          <p:cNvGrpSpPr/>
          <p:nvPr/>
        </p:nvGrpSpPr>
        <p:grpSpPr>
          <a:xfrm>
            <a:off x="14983982" y="-815226"/>
            <a:ext cx="5665256" cy="4868579"/>
            <a:chOff x="0" y="0"/>
            <a:chExt cx="812800" cy="698500"/>
          </a:xfrm>
        </p:grpSpPr>
        <p:sp>
          <p:nvSpPr>
            <p:cNvPr id="5" name="Freeform 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B248"/>
            </a:solidFill>
          </p:spPr>
          <p:txBody>
            <a:bodyPr/>
            <a:lstStyle/>
            <a:p>
              <a:endParaRPr lang="en-US"/>
            </a:p>
          </p:txBody>
        </p:sp>
        <p:sp>
          <p:nvSpPr>
            <p:cNvPr id="6" name="TextBox 6"/>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a:grpSpLocks noChangeAspect="1"/>
          </p:cNvGrpSpPr>
          <p:nvPr/>
        </p:nvGrpSpPr>
        <p:grpSpPr>
          <a:xfrm>
            <a:off x="10110753" y="1657115"/>
            <a:ext cx="6058164" cy="5246370"/>
            <a:chOff x="0" y="0"/>
            <a:chExt cx="6350000" cy="5499100"/>
          </a:xfrm>
        </p:grpSpPr>
        <p:sp>
          <p:nvSpPr>
            <p:cNvPr id="8" name="Freeform 8"/>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t="-26982" b="-26982"/>
              </a:stretch>
            </a:blipFill>
          </p:spPr>
          <p:txBody>
            <a:bodyPr/>
            <a:lstStyle/>
            <a:p>
              <a:endParaRPr lang="en-US"/>
            </a:p>
          </p:txBody>
        </p:sp>
      </p:grpSp>
      <p:grpSp>
        <p:nvGrpSpPr>
          <p:cNvPr id="9" name="Group 9"/>
          <p:cNvGrpSpPr>
            <a:grpSpLocks noChangeAspect="1"/>
          </p:cNvGrpSpPr>
          <p:nvPr/>
        </p:nvGrpSpPr>
        <p:grpSpPr>
          <a:xfrm>
            <a:off x="14907782" y="4375550"/>
            <a:ext cx="6058164" cy="5246370"/>
            <a:chOff x="0" y="0"/>
            <a:chExt cx="6350000" cy="5499100"/>
          </a:xfrm>
        </p:grpSpPr>
        <p:sp>
          <p:nvSpPr>
            <p:cNvPr id="10" name="Freeform 10"/>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4"/>
              <a:stretch>
                <a:fillRect l="-14990" r="-14990"/>
              </a:stretch>
            </a:blipFill>
          </p:spPr>
          <p:txBody>
            <a:bodyPr/>
            <a:lstStyle/>
            <a:p>
              <a:endParaRPr lang="en-US"/>
            </a:p>
          </p:txBody>
        </p:sp>
      </p:grpSp>
      <p:grpSp>
        <p:nvGrpSpPr>
          <p:cNvPr id="11" name="Group 11"/>
          <p:cNvGrpSpPr/>
          <p:nvPr/>
        </p:nvGrpSpPr>
        <p:grpSpPr>
          <a:xfrm>
            <a:off x="10202432" y="7151135"/>
            <a:ext cx="5928385" cy="5094706"/>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A2239"/>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4907782" y="9879095"/>
            <a:ext cx="5928385" cy="5094706"/>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6BB7"/>
            </a:solidFill>
          </p:spPr>
          <p:txBody>
            <a:bodyPr/>
            <a:lstStyle/>
            <a:p>
              <a:endParaRPr lang="en-US"/>
            </a:p>
          </p:txBody>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a:grpSpLocks noChangeAspect="1"/>
          </p:cNvGrpSpPr>
          <p:nvPr/>
        </p:nvGrpSpPr>
        <p:grpSpPr>
          <a:xfrm>
            <a:off x="5331557" y="-1221709"/>
            <a:ext cx="6058164" cy="5246370"/>
            <a:chOff x="0" y="0"/>
            <a:chExt cx="6350000" cy="5499100"/>
          </a:xfrm>
        </p:grpSpPr>
        <p:sp>
          <p:nvSpPr>
            <p:cNvPr id="18" name="Freeform 18"/>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5"/>
              <a:stretch>
                <a:fillRect l="-18458" r="-18458"/>
              </a:stretch>
            </a:blipFill>
          </p:spPr>
          <p:txBody>
            <a:bodyPr/>
            <a:lstStyle/>
            <a:p>
              <a:endParaRPr lang="en-US"/>
            </a:p>
          </p:txBody>
        </p:sp>
      </p:grpSp>
      <p:grpSp>
        <p:nvGrpSpPr>
          <p:cNvPr id="19" name="Group 19"/>
          <p:cNvGrpSpPr/>
          <p:nvPr/>
        </p:nvGrpSpPr>
        <p:grpSpPr>
          <a:xfrm>
            <a:off x="379572" y="398622"/>
            <a:ext cx="4210323" cy="6419139"/>
            <a:chOff x="0" y="0"/>
            <a:chExt cx="3585346" cy="5466287"/>
          </a:xfrm>
        </p:grpSpPr>
        <p:sp>
          <p:nvSpPr>
            <p:cNvPr id="20" name="Freeform 20"/>
            <p:cNvSpPr/>
            <p:nvPr/>
          </p:nvSpPr>
          <p:spPr>
            <a:xfrm>
              <a:off x="0" y="0"/>
              <a:ext cx="3585346" cy="5466286"/>
            </a:xfrm>
            <a:custGeom>
              <a:avLst/>
              <a:gdLst/>
              <a:ahLst/>
              <a:cxnLst/>
              <a:rect l="l" t="t" r="r" b="b"/>
              <a:pathLst>
                <a:path w="3585346" h="5466286">
                  <a:moveTo>
                    <a:pt x="3421516" y="0"/>
                  </a:moveTo>
                  <a:lnTo>
                    <a:pt x="0" y="0"/>
                  </a:lnTo>
                  <a:lnTo>
                    <a:pt x="0" y="5466286"/>
                  </a:lnTo>
                  <a:lnTo>
                    <a:pt x="76200" y="5466286"/>
                  </a:lnTo>
                  <a:lnTo>
                    <a:pt x="76200" y="76200"/>
                  </a:lnTo>
                  <a:lnTo>
                    <a:pt x="3585346" y="76200"/>
                  </a:lnTo>
                  <a:lnTo>
                    <a:pt x="3585346" y="0"/>
                  </a:lnTo>
                  <a:close/>
                </a:path>
              </a:pathLst>
            </a:custGeom>
            <a:solidFill>
              <a:srgbClr val="006BB7"/>
            </a:solidFill>
          </p:spPr>
          <p:txBody>
            <a:bodyPr/>
            <a:lstStyle/>
            <a:p>
              <a:endParaRPr lang="en-US"/>
            </a:p>
          </p:txBody>
        </p:sp>
      </p:grpSp>
      <p:sp>
        <p:nvSpPr>
          <p:cNvPr id="21" name="Freeform 21"/>
          <p:cNvSpPr/>
          <p:nvPr/>
        </p:nvSpPr>
        <p:spPr>
          <a:xfrm>
            <a:off x="-169140" y="9438019"/>
            <a:ext cx="3225149" cy="3213055"/>
          </a:xfrm>
          <a:custGeom>
            <a:avLst/>
            <a:gdLst/>
            <a:ahLst/>
            <a:cxnLst/>
            <a:rect l="l" t="t" r="r" b="b"/>
            <a:pathLst>
              <a:path w="3225149" h="3213055">
                <a:moveTo>
                  <a:pt x="0" y="0"/>
                </a:moveTo>
                <a:lnTo>
                  <a:pt x="3225149" y="0"/>
                </a:lnTo>
                <a:lnTo>
                  <a:pt x="3225149" y="3213055"/>
                </a:lnTo>
                <a:lnTo>
                  <a:pt x="0" y="32130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TextBox 22"/>
          <p:cNvSpPr txBox="1"/>
          <p:nvPr/>
        </p:nvSpPr>
        <p:spPr>
          <a:xfrm>
            <a:off x="1228445" y="4914900"/>
            <a:ext cx="8573615" cy="2980806"/>
          </a:xfrm>
          <a:prstGeom prst="rect">
            <a:avLst/>
          </a:prstGeom>
        </p:spPr>
        <p:txBody>
          <a:bodyPr lIns="0" tIns="0" rIns="0" bIns="0" rtlCol="0" anchor="t">
            <a:spAutoFit/>
          </a:bodyPr>
          <a:lstStyle/>
          <a:p>
            <a:pPr>
              <a:lnSpc>
                <a:spcPts val="5979"/>
              </a:lnSpc>
            </a:pPr>
            <a:r>
              <a:rPr lang="en-US" sz="4270" dirty="0">
                <a:solidFill>
                  <a:srgbClr val="000000"/>
                </a:solidFill>
                <a:latin typeface="Open Sans Bold Bold"/>
              </a:rPr>
              <a:t>Sources: MARPAC - Mississippi REALTORS® (msrealtors.org) MARPAC Bylaws - Mississippi REALTORS® (msrealtors.org)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177428" y="-3844894"/>
            <a:ext cx="6058164" cy="5246370"/>
            <a:chOff x="0" y="0"/>
            <a:chExt cx="6350000" cy="5499100"/>
          </a:xfrm>
        </p:grpSpPr>
        <p:sp>
          <p:nvSpPr>
            <p:cNvPr id="3" name="Freeform 3"/>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solidFill>
              <a:srgbClr val="006BB7"/>
            </a:solidFill>
            <a:ln w="12700">
              <a:solidFill>
                <a:srgbClr val="000000"/>
              </a:solidFill>
            </a:ln>
          </p:spPr>
          <p:txBody>
            <a:bodyPr/>
            <a:lstStyle/>
            <a:p>
              <a:endParaRPr lang="en-US"/>
            </a:p>
          </p:txBody>
        </p:sp>
      </p:grpSp>
      <p:grpSp>
        <p:nvGrpSpPr>
          <p:cNvPr id="4" name="Group 4"/>
          <p:cNvGrpSpPr/>
          <p:nvPr/>
        </p:nvGrpSpPr>
        <p:grpSpPr>
          <a:xfrm>
            <a:off x="14983982" y="-815226"/>
            <a:ext cx="5665256" cy="4868579"/>
            <a:chOff x="0" y="0"/>
            <a:chExt cx="812800" cy="698500"/>
          </a:xfrm>
        </p:grpSpPr>
        <p:sp>
          <p:nvSpPr>
            <p:cNvPr id="5" name="Freeform 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A2239"/>
            </a:solidFill>
          </p:spPr>
          <p:txBody>
            <a:bodyPr/>
            <a:lstStyle/>
            <a:p>
              <a:endParaRPr lang="en-US"/>
            </a:p>
          </p:txBody>
        </p:sp>
        <p:sp>
          <p:nvSpPr>
            <p:cNvPr id="6" name="TextBox 6"/>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a:grpSpLocks noChangeAspect="1"/>
          </p:cNvGrpSpPr>
          <p:nvPr/>
        </p:nvGrpSpPr>
        <p:grpSpPr>
          <a:xfrm>
            <a:off x="10110753" y="1657115"/>
            <a:ext cx="6058164" cy="5246370"/>
            <a:chOff x="0" y="0"/>
            <a:chExt cx="6350000" cy="5499100"/>
          </a:xfrm>
        </p:grpSpPr>
        <p:sp>
          <p:nvSpPr>
            <p:cNvPr id="8" name="Freeform 8"/>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t="-26982" b="-26982"/>
              </a:stretch>
            </a:blipFill>
          </p:spPr>
          <p:txBody>
            <a:bodyPr/>
            <a:lstStyle/>
            <a:p>
              <a:endParaRPr lang="en-US"/>
            </a:p>
          </p:txBody>
        </p:sp>
      </p:grpSp>
      <p:grpSp>
        <p:nvGrpSpPr>
          <p:cNvPr id="9" name="Group 9"/>
          <p:cNvGrpSpPr>
            <a:grpSpLocks noChangeAspect="1"/>
          </p:cNvGrpSpPr>
          <p:nvPr/>
        </p:nvGrpSpPr>
        <p:grpSpPr>
          <a:xfrm>
            <a:off x="14907782" y="4375550"/>
            <a:ext cx="6058164" cy="5246370"/>
            <a:chOff x="0" y="0"/>
            <a:chExt cx="6350000" cy="5499100"/>
          </a:xfrm>
        </p:grpSpPr>
        <p:sp>
          <p:nvSpPr>
            <p:cNvPr id="10" name="Freeform 10"/>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4"/>
              <a:stretch>
                <a:fillRect l="-14990" r="-14990"/>
              </a:stretch>
            </a:blipFill>
          </p:spPr>
          <p:txBody>
            <a:bodyPr/>
            <a:lstStyle/>
            <a:p>
              <a:endParaRPr lang="en-US"/>
            </a:p>
          </p:txBody>
        </p:sp>
      </p:grpSp>
      <p:grpSp>
        <p:nvGrpSpPr>
          <p:cNvPr id="11" name="Group 11"/>
          <p:cNvGrpSpPr/>
          <p:nvPr/>
        </p:nvGrpSpPr>
        <p:grpSpPr>
          <a:xfrm>
            <a:off x="10202432" y="7151135"/>
            <a:ext cx="5928385" cy="5094706"/>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B248"/>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4907782" y="9879095"/>
            <a:ext cx="5928385" cy="5094706"/>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6BB7"/>
            </a:solidFill>
          </p:spPr>
          <p:txBody>
            <a:bodyPr/>
            <a:lstStyle/>
            <a:p>
              <a:endParaRPr lang="en-US"/>
            </a:p>
          </p:txBody>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a:grpSpLocks noChangeAspect="1"/>
          </p:cNvGrpSpPr>
          <p:nvPr/>
        </p:nvGrpSpPr>
        <p:grpSpPr>
          <a:xfrm>
            <a:off x="5331557" y="-1221709"/>
            <a:ext cx="6058164" cy="5246370"/>
            <a:chOff x="0" y="0"/>
            <a:chExt cx="6350000" cy="5499100"/>
          </a:xfrm>
        </p:grpSpPr>
        <p:sp>
          <p:nvSpPr>
            <p:cNvPr id="18" name="Freeform 18"/>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5"/>
              <a:stretch>
                <a:fillRect l="-18458" r="-18458"/>
              </a:stretch>
            </a:blipFill>
          </p:spPr>
          <p:txBody>
            <a:bodyPr/>
            <a:lstStyle/>
            <a:p>
              <a:endParaRPr lang="en-US"/>
            </a:p>
          </p:txBody>
        </p:sp>
      </p:grpSp>
      <p:grpSp>
        <p:nvGrpSpPr>
          <p:cNvPr id="19" name="Group 19"/>
          <p:cNvGrpSpPr/>
          <p:nvPr/>
        </p:nvGrpSpPr>
        <p:grpSpPr>
          <a:xfrm>
            <a:off x="379572" y="398622"/>
            <a:ext cx="4210323" cy="6419139"/>
            <a:chOff x="0" y="0"/>
            <a:chExt cx="3585346" cy="5466287"/>
          </a:xfrm>
        </p:grpSpPr>
        <p:sp>
          <p:nvSpPr>
            <p:cNvPr id="20" name="Freeform 20"/>
            <p:cNvSpPr/>
            <p:nvPr/>
          </p:nvSpPr>
          <p:spPr>
            <a:xfrm>
              <a:off x="0" y="0"/>
              <a:ext cx="3585346" cy="5466286"/>
            </a:xfrm>
            <a:custGeom>
              <a:avLst/>
              <a:gdLst/>
              <a:ahLst/>
              <a:cxnLst/>
              <a:rect l="l" t="t" r="r" b="b"/>
              <a:pathLst>
                <a:path w="3585346" h="5466286">
                  <a:moveTo>
                    <a:pt x="3421516" y="0"/>
                  </a:moveTo>
                  <a:lnTo>
                    <a:pt x="0" y="0"/>
                  </a:lnTo>
                  <a:lnTo>
                    <a:pt x="0" y="5466286"/>
                  </a:lnTo>
                  <a:lnTo>
                    <a:pt x="76200" y="5466286"/>
                  </a:lnTo>
                  <a:lnTo>
                    <a:pt x="76200" y="76200"/>
                  </a:lnTo>
                  <a:lnTo>
                    <a:pt x="3585346" y="76200"/>
                  </a:lnTo>
                  <a:lnTo>
                    <a:pt x="3585346" y="0"/>
                  </a:lnTo>
                  <a:close/>
                </a:path>
              </a:pathLst>
            </a:custGeom>
            <a:solidFill>
              <a:srgbClr val="006BB7"/>
            </a:solidFill>
          </p:spPr>
          <p:txBody>
            <a:bodyPr/>
            <a:lstStyle/>
            <a:p>
              <a:endParaRPr lang="en-US"/>
            </a:p>
          </p:txBody>
        </p:sp>
      </p:grpSp>
      <p:sp>
        <p:nvSpPr>
          <p:cNvPr id="21" name="Freeform 21"/>
          <p:cNvSpPr/>
          <p:nvPr/>
        </p:nvSpPr>
        <p:spPr>
          <a:xfrm>
            <a:off x="-169140" y="9438019"/>
            <a:ext cx="3225149" cy="3213055"/>
          </a:xfrm>
          <a:custGeom>
            <a:avLst/>
            <a:gdLst/>
            <a:ahLst/>
            <a:cxnLst/>
            <a:rect l="l" t="t" r="r" b="b"/>
            <a:pathLst>
              <a:path w="3225149" h="3213055">
                <a:moveTo>
                  <a:pt x="0" y="0"/>
                </a:moveTo>
                <a:lnTo>
                  <a:pt x="3225149" y="0"/>
                </a:lnTo>
                <a:lnTo>
                  <a:pt x="3225149" y="3213055"/>
                </a:lnTo>
                <a:lnTo>
                  <a:pt x="0" y="32130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TextBox 22"/>
          <p:cNvSpPr txBox="1"/>
          <p:nvPr/>
        </p:nvSpPr>
        <p:spPr>
          <a:xfrm>
            <a:off x="824527" y="3600945"/>
            <a:ext cx="9577924" cy="4565673"/>
          </a:xfrm>
          <a:prstGeom prst="rect">
            <a:avLst/>
          </a:prstGeom>
        </p:spPr>
        <p:txBody>
          <a:bodyPr wrap="square" lIns="0" tIns="0" rIns="0" bIns="0" rtlCol="0" anchor="t">
            <a:spAutoFit/>
          </a:bodyPr>
          <a:lstStyle/>
          <a:p>
            <a:pPr>
              <a:lnSpc>
                <a:spcPts val="5979"/>
              </a:lnSpc>
            </a:pPr>
            <a:r>
              <a:rPr lang="en-US" sz="4270" dirty="0">
                <a:solidFill>
                  <a:srgbClr val="000000"/>
                </a:solidFill>
                <a:latin typeface="Open Sans Bold Bold"/>
              </a:rPr>
              <a:t>MARPAC - </a:t>
            </a:r>
          </a:p>
          <a:p>
            <a:pPr>
              <a:lnSpc>
                <a:spcPts val="5979"/>
              </a:lnSpc>
            </a:pPr>
            <a:r>
              <a:rPr lang="en-US" sz="4270" dirty="0">
                <a:solidFill>
                  <a:srgbClr val="000000"/>
                </a:solidFill>
                <a:latin typeface="Open Sans Bold Bold"/>
              </a:rPr>
              <a:t>I’ve given my fair share or more to MARPAC. </a:t>
            </a:r>
          </a:p>
          <a:p>
            <a:pPr>
              <a:lnSpc>
                <a:spcPts val="5979"/>
              </a:lnSpc>
            </a:pPr>
            <a:r>
              <a:rPr lang="en-US" sz="4270" dirty="0">
                <a:solidFill>
                  <a:srgbClr val="000000"/>
                </a:solidFill>
                <a:latin typeface="Open Sans Bold Bold"/>
              </a:rPr>
              <a:t>What is my investment used for?</a:t>
            </a:r>
          </a:p>
          <a:p>
            <a:pPr>
              <a:lnSpc>
                <a:spcPts val="5979"/>
              </a:lnSpc>
            </a:pPr>
            <a:r>
              <a:rPr lang="en-US" sz="4270" dirty="0">
                <a:solidFill>
                  <a:srgbClr val="000000"/>
                </a:solidFill>
                <a:latin typeface="Open Sans Bold Bold"/>
              </a:rPr>
              <a:t>How do the MARPAC Trustees decide who to support?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p:nvPr/>
        </p:nvGrpSpPr>
        <p:grpSpPr>
          <a:xfrm>
            <a:off x="895350" y="2269007"/>
            <a:ext cx="9334854" cy="1348306"/>
            <a:chOff x="0" y="0"/>
            <a:chExt cx="2756497" cy="398142"/>
          </a:xfrm>
        </p:grpSpPr>
        <p:sp>
          <p:nvSpPr>
            <p:cNvPr id="3" name="Freeform 3"/>
            <p:cNvSpPr/>
            <p:nvPr/>
          </p:nvSpPr>
          <p:spPr>
            <a:xfrm>
              <a:off x="0" y="0"/>
              <a:ext cx="2756497" cy="398142"/>
            </a:xfrm>
            <a:custGeom>
              <a:avLst/>
              <a:gdLst/>
              <a:ahLst/>
              <a:cxnLst/>
              <a:rect l="l" t="t" r="r" b="b"/>
              <a:pathLst>
                <a:path w="2756497" h="398142">
                  <a:moveTo>
                    <a:pt x="13270" y="0"/>
                  </a:moveTo>
                  <a:lnTo>
                    <a:pt x="2743227" y="0"/>
                  </a:lnTo>
                  <a:cubicBezTo>
                    <a:pt x="2746747" y="0"/>
                    <a:pt x="2750122" y="1398"/>
                    <a:pt x="2752610" y="3887"/>
                  </a:cubicBezTo>
                  <a:cubicBezTo>
                    <a:pt x="2755099" y="6375"/>
                    <a:pt x="2756497" y="9750"/>
                    <a:pt x="2756497" y="13270"/>
                  </a:cubicBezTo>
                  <a:lnTo>
                    <a:pt x="2756497" y="384873"/>
                  </a:lnTo>
                  <a:cubicBezTo>
                    <a:pt x="2756497" y="388392"/>
                    <a:pt x="2755099" y="391767"/>
                    <a:pt x="2752610" y="394256"/>
                  </a:cubicBezTo>
                  <a:cubicBezTo>
                    <a:pt x="2750122" y="396744"/>
                    <a:pt x="2746747" y="398142"/>
                    <a:pt x="2743227" y="398142"/>
                  </a:cubicBezTo>
                  <a:lnTo>
                    <a:pt x="13270" y="398142"/>
                  </a:lnTo>
                  <a:cubicBezTo>
                    <a:pt x="5941" y="398142"/>
                    <a:pt x="0" y="392201"/>
                    <a:pt x="0" y="384873"/>
                  </a:cubicBezTo>
                  <a:lnTo>
                    <a:pt x="0" y="13270"/>
                  </a:lnTo>
                  <a:cubicBezTo>
                    <a:pt x="0" y="5941"/>
                    <a:pt x="5941" y="0"/>
                    <a:pt x="13270" y="0"/>
                  </a:cubicBezTo>
                  <a:close/>
                </a:path>
              </a:pathLst>
            </a:custGeom>
            <a:solidFill>
              <a:srgbClr val="006BB7"/>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162528" y="2369484"/>
            <a:ext cx="9039101" cy="1046048"/>
          </a:xfrm>
          <a:prstGeom prst="rect">
            <a:avLst/>
          </a:prstGeom>
        </p:spPr>
        <p:txBody>
          <a:bodyPr lIns="0" tIns="0" rIns="0" bIns="0" rtlCol="0" anchor="t">
            <a:spAutoFit/>
          </a:bodyPr>
          <a:lstStyle/>
          <a:p>
            <a:pPr>
              <a:lnSpc>
                <a:spcPts val="8233"/>
              </a:lnSpc>
            </a:pPr>
            <a:r>
              <a:rPr lang="en-US" sz="6977">
                <a:solidFill>
                  <a:srgbClr val="FFFFFF"/>
                </a:solidFill>
                <a:latin typeface="Open Sans Extra Bold"/>
              </a:rPr>
              <a:t>WHAT IS MARPAC?</a:t>
            </a:r>
          </a:p>
        </p:txBody>
      </p:sp>
      <p:grpSp>
        <p:nvGrpSpPr>
          <p:cNvPr id="6" name="Group 6"/>
          <p:cNvGrpSpPr/>
          <p:nvPr/>
        </p:nvGrpSpPr>
        <p:grpSpPr>
          <a:xfrm>
            <a:off x="10649633" y="-801557"/>
            <a:ext cx="4910819" cy="422023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A2239"/>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a:grpSpLocks noChangeAspect="1"/>
          </p:cNvGrpSpPr>
          <p:nvPr/>
        </p:nvGrpSpPr>
        <p:grpSpPr>
          <a:xfrm>
            <a:off x="14509886" y="1436933"/>
            <a:ext cx="5355319" cy="4637707"/>
            <a:chOff x="0" y="0"/>
            <a:chExt cx="6350000" cy="5499100"/>
          </a:xfrm>
        </p:grpSpPr>
        <p:sp>
          <p:nvSpPr>
            <p:cNvPr id="10" name="Freeform 10"/>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t="-36985" b="-36985"/>
              </a:stretch>
            </a:blipFill>
          </p:spPr>
          <p:txBody>
            <a:bodyPr/>
            <a:lstStyle/>
            <a:p>
              <a:endParaRPr lang="en-US"/>
            </a:p>
          </p:txBody>
        </p:sp>
      </p:grpSp>
      <p:grpSp>
        <p:nvGrpSpPr>
          <p:cNvPr id="11" name="Group 11"/>
          <p:cNvGrpSpPr/>
          <p:nvPr/>
        </p:nvGrpSpPr>
        <p:grpSpPr>
          <a:xfrm>
            <a:off x="14637113" y="-3041250"/>
            <a:ext cx="4910819" cy="4220235"/>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6BB7"/>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162528" y="3956353"/>
            <a:ext cx="13347358" cy="3909695"/>
          </a:xfrm>
          <a:prstGeom prst="rect">
            <a:avLst/>
          </a:prstGeom>
        </p:spPr>
        <p:txBody>
          <a:bodyPr lIns="0" tIns="0" rIns="0" bIns="0" rtlCol="0" anchor="t">
            <a:spAutoFit/>
          </a:bodyPr>
          <a:lstStyle/>
          <a:p>
            <a:pPr algn="just">
              <a:lnSpc>
                <a:spcPts val="4480"/>
              </a:lnSpc>
            </a:pPr>
            <a:r>
              <a:rPr lang="en-US" sz="3200">
                <a:solidFill>
                  <a:srgbClr val="000000"/>
                </a:solidFill>
                <a:latin typeface="Open Sans"/>
              </a:rPr>
              <a:t>MISSISSIPPI ASSOCIATION OF REALTORS® POLITICAL ACTION COMMITTEE (MARPAC) is a voluntary, non-profit, unincorporated Committee of individual REALTORS® and others interested in real property ownership and rights, the brokering of real estate, government regulation affecting real estate, taxation of real estate, and factors impacting the quality of life in our state and its communities. </a:t>
            </a:r>
          </a:p>
        </p:txBody>
      </p:sp>
      <p:grpSp>
        <p:nvGrpSpPr>
          <p:cNvPr id="15" name="Group 15"/>
          <p:cNvGrpSpPr/>
          <p:nvPr/>
        </p:nvGrpSpPr>
        <p:grpSpPr>
          <a:xfrm>
            <a:off x="341472" y="370047"/>
            <a:ext cx="4210323" cy="6419139"/>
            <a:chOff x="0" y="0"/>
            <a:chExt cx="3585346" cy="5466287"/>
          </a:xfrm>
        </p:grpSpPr>
        <p:sp>
          <p:nvSpPr>
            <p:cNvPr id="16" name="Freeform 16"/>
            <p:cNvSpPr/>
            <p:nvPr/>
          </p:nvSpPr>
          <p:spPr>
            <a:xfrm>
              <a:off x="0" y="0"/>
              <a:ext cx="3585346" cy="5466286"/>
            </a:xfrm>
            <a:custGeom>
              <a:avLst/>
              <a:gdLst/>
              <a:ahLst/>
              <a:cxnLst/>
              <a:rect l="l" t="t" r="r" b="b"/>
              <a:pathLst>
                <a:path w="3585346" h="5466286">
                  <a:moveTo>
                    <a:pt x="3421516" y="0"/>
                  </a:moveTo>
                  <a:lnTo>
                    <a:pt x="0" y="0"/>
                  </a:lnTo>
                  <a:lnTo>
                    <a:pt x="0" y="5466286"/>
                  </a:lnTo>
                  <a:lnTo>
                    <a:pt x="76200" y="5466286"/>
                  </a:lnTo>
                  <a:lnTo>
                    <a:pt x="76200" y="76200"/>
                  </a:lnTo>
                  <a:lnTo>
                    <a:pt x="3585346" y="76200"/>
                  </a:lnTo>
                  <a:lnTo>
                    <a:pt x="3585346" y="0"/>
                  </a:lnTo>
                  <a:close/>
                </a:path>
              </a:pathLst>
            </a:custGeom>
            <a:solidFill>
              <a:srgbClr val="21B248"/>
            </a:solidFill>
          </p:spPr>
          <p:txBody>
            <a:bodyPr/>
            <a:lstStyle/>
            <a:p>
              <a:endParaRPr lang="en-US"/>
            </a:p>
          </p:txBody>
        </p:sp>
      </p:grpSp>
      <p:grpSp>
        <p:nvGrpSpPr>
          <p:cNvPr id="17" name="Group 17"/>
          <p:cNvGrpSpPr/>
          <p:nvPr/>
        </p:nvGrpSpPr>
        <p:grpSpPr>
          <a:xfrm rot="-10800000">
            <a:off x="11865513" y="7751113"/>
            <a:ext cx="6070024" cy="2019359"/>
            <a:chOff x="0" y="0"/>
            <a:chExt cx="5168994" cy="1719607"/>
          </a:xfrm>
        </p:grpSpPr>
        <p:sp>
          <p:nvSpPr>
            <p:cNvPr id="18" name="Freeform 18"/>
            <p:cNvSpPr/>
            <p:nvPr/>
          </p:nvSpPr>
          <p:spPr>
            <a:xfrm>
              <a:off x="0" y="0"/>
              <a:ext cx="5168994" cy="1719607"/>
            </a:xfrm>
            <a:custGeom>
              <a:avLst/>
              <a:gdLst/>
              <a:ahLst/>
              <a:cxnLst/>
              <a:rect l="l" t="t" r="r" b="b"/>
              <a:pathLst>
                <a:path w="5168994" h="1719607">
                  <a:moveTo>
                    <a:pt x="5005164" y="0"/>
                  </a:moveTo>
                  <a:lnTo>
                    <a:pt x="0" y="0"/>
                  </a:lnTo>
                  <a:lnTo>
                    <a:pt x="0" y="1719607"/>
                  </a:lnTo>
                  <a:lnTo>
                    <a:pt x="76200" y="1719607"/>
                  </a:lnTo>
                  <a:lnTo>
                    <a:pt x="76200" y="76200"/>
                  </a:lnTo>
                  <a:lnTo>
                    <a:pt x="5168994" y="76200"/>
                  </a:lnTo>
                  <a:lnTo>
                    <a:pt x="5168994" y="0"/>
                  </a:lnTo>
                  <a:close/>
                </a:path>
              </a:pathLst>
            </a:custGeom>
            <a:solidFill>
              <a:srgbClr val="21B248"/>
            </a:solidFill>
          </p:spPr>
          <p:txBody>
            <a:bodyPr/>
            <a:lstStyle/>
            <a:p>
              <a:endParaRPr lang="en-US"/>
            </a:p>
          </p:txBody>
        </p:sp>
      </p:grpSp>
      <p:sp>
        <p:nvSpPr>
          <p:cNvPr id="19" name="Freeform 19"/>
          <p:cNvSpPr/>
          <p:nvPr/>
        </p:nvSpPr>
        <p:spPr>
          <a:xfrm>
            <a:off x="-169140" y="9438019"/>
            <a:ext cx="3225149" cy="3213055"/>
          </a:xfrm>
          <a:custGeom>
            <a:avLst/>
            <a:gdLst/>
            <a:ahLst/>
            <a:cxnLst/>
            <a:rect l="l" t="t" r="r" b="b"/>
            <a:pathLst>
              <a:path w="3225149" h="3213055">
                <a:moveTo>
                  <a:pt x="0" y="0"/>
                </a:moveTo>
                <a:lnTo>
                  <a:pt x="3225149" y="0"/>
                </a:lnTo>
                <a:lnTo>
                  <a:pt x="3225149" y="3213055"/>
                </a:lnTo>
                <a:lnTo>
                  <a:pt x="0" y="32130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357009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p:nvPr/>
        </p:nvGrpSpPr>
        <p:grpSpPr>
          <a:xfrm>
            <a:off x="5299259" y="274389"/>
            <a:ext cx="11021241" cy="2024321"/>
            <a:chOff x="0" y="0"/>
            <a:chExt cx="3254472" cy="597763"/>
          </a:xfrm>
        </p:grpSpPr>
        <p:sp>
          <p:nvSpPr>
            <p:cNvPr id="3" name="Freeform 3"/>
            <p:cNvSpPr/>
            <p:nvPr/>
          </p:nvSpPr>
          <p:spPr>
            <a:xfrm>
              <a:off x="0" y="0"/>
              <a:ext cx="3254472" cy="597763"/>
            </a:xfrm>
            <a:custGeom>
              <a:avLst/>
              <a:gdLst/>
              <a:ahLst/>
              <a:cxnLst/>
              <a:rect l="l" t="t" r="r" b="b"/>
              <a:pathLst>
                <a:path w="3254472" h="597763">
                  <a:moveTo>
                    <a:pt x="11239" y="0"/>
                  </a:moveTo>
                  <a:lnTo>
                    <a:pt x="3243233" y="0"/>
                  </a:lnTo>
                  <a:cubicBezTo>
                    <a:pt x="3249440" y="0"/>
                    <a:pt x="3254472" y="5032"/>
                    <a:pt x="3254472" y="11239"/>
                  </a:cubicBezTo>
                  <a:lnTo>
                    <a:pt x="3254472" y="586524"/>
                  </a:lnTo>
                  <a:cubicBezTo>
                    <a:pt x="3254472" y="589505"/>
                    <a:pt x="3253288" y="592364"/>
                    <a:pt x="3251180" y="594472"/>
                  </a:cubicBezTo>
                  <a:cubicBezTo>
                    <a:pt x="3249072" y="596579"/>
                    <a:pt x="3246213" y="597763"/>
                    <a:pt x="3243233" y="597763"/>
                  </a:cubicBezTo>
                  <a:lnTo>
                    <a:pt x="11239" y="597763"/>
                  </a:lnTo>
                  <a:cubicBezTo>
                    <a:pt x="8258" y="597763"/>
                    <a:pt x="5400" y="596579"/>
                    <a:pt x="3292" y="594472"/>
                  </a:cubicBezTo>
                  <a:cubicBezTo>
                    <a:pt x="1184" y="592364"/>
                    <a:pt x="0" y="589505"/>
                    <a:pt x="0" y="586524"/>
                  </a:cubicBezTo>
                  <a:lnTo>
                    <a:pt x="0" y="11239"/>
                  </a:lnTo>
                  <a:cubicBezTo>
                    <a:pt x="0" y="8258"/>
                    <a:pt x="1184" y="5400"/>
                    <a:pt x="3292" y="3292"/>
                  </a:cubicBezTo>
                  <a:cubicBezTo>
                    <a:pt x="5400" y="1184"/>
                    <a:pt x="8258" y="0"/>
                    <a:pt x="11239" y="0"/>
                  </a:cubicBezTo>
                  <a:close/>
                </a:path>
              </a:pathLst>
            </a:custGeom>
            <a:solidFill>
              <a:srgbClr val="006BB7"/>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991383" y="630389"/>
            <a:ext cx="11664766" cy="1668321"/>
          </a:xfrm>
          <a:prstGeom prst="rect">
            <a:avLst/>
          </a:prstGeom>
        </p:spPr>
        <p:txBody>
          <a:bodyPr lIns="0" tIns="0" rIns="0" bIns="0" rtlCol="0" anchor="t">
            <a:spAutoFit/>
          </a:bodyPr>
          <a:lstStyle/>
          <a:p>
            <a:pPr algn="ctr">
              <a:lnSpc>
                <a:spcPts val="6417"/>
              </a:lnSpc>
            </a:pPr>
            <a:r>
              <a:rPr lang="en-US" sz="6482">
                <a:solidFill>
                  <a:srgbClr val="FFFFFF"/>
                </a:solidFill>
                <a:latin typeface="Open Sans Extra Bold"/>
              </a:rPr>
              <a:t>WHAT IS THE PURPOSE OF MARPAC?</a:t>
            </a:r>
          </a:p>
        </p:txBody>
      </p:sp>
      <p:grpSp>
        <p:nvGrpSpPr>
          <p:cNvPr id="6" name="Group 6"/>
          <p:cNvGrpSpPr/>
          <p:nvPr/>
        </p:nvGrpSpPr>
        <p:grpSpPr>
          <a:xfrm>
            <a:off x="-785573" y="-2207463"/>
            <a:ext cx="2976229" cy="2557697"/>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6BB7"/>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a:grpSpLocks noChangeAspect="1"/>
          </p:cNvGrpSpPr>
          <p:nvPr/>
        </p:nvGrpSpPr>
        <p:grpSpPr>
          <a:xfrm>
            <a:off x="-920269" y="506564"/>
            <a:ext cx="3245620" cy="2810707"/>
            <a:chOff x="0" y="0"/>
            <a:chExt cx="6350000" cy="5499100"/>
          </a:xfrm>
        </p:grpSpPr>
        <p:sp>
          <p:nvSpPr>
            <p:cNvPr id="10" name="Freeform 10"/>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l="-14929" r="-14929"/>
              </a:stretch>
            </a:blipFill>
          </p:spPr>
          <p:txBody>
            <a:bodyPr/>
            <a:lstStyle/>
            <a:p>
              <a:endParaRPr lang="en-US"/>
            </a:p>
          </p:txBody>
        </p:sp>
      </p:grpSp>
      <p:grpSp>
        <p:nvGrpSpPr>
          <p:cNvPr id="11" name="Group 11"/>
          <p:cNvGrpSpPr/>
          <p:nvPr/>
        </p:nvGrpSpPr>
        <p:grpSpPr>
          <a:xfrm>
            <a:off x="1656089" y="-1025751"/>
            <a:ext cx="3335294" cy="2866268"/>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A2239"/>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313759" y="3460146"/>
            <a:ext cx="3743886" cy="3217402"/>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B248"/>
            </a:solidFill>
          </p:spPr>
          <p:txBody>
            <a:bodyPr/>
            <a:lstStyle/>
            <a:p>
              <a:endParaRPr lang="en-US"/>
            </a:p>
          </p:txBody>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a:grpSpLocks noChangeAspect="1"/>
          </p:cNvGrpSpPr>
          <p:nvPr/>
        </p:nvGrpSpPr>
        <p:grpSpPr>
          <a:xfrm>
            <a:off x="1656089" y="1988117"/>
            <a:ext cx="3344819" cy="2896613"/>
            <a:chOff x="0" y="0"/>
            <a:chExt cx="6350000" cy="5499100"/>
          </a:xfrm>
        </p:grpSpPr>
        <p:sp>
          <p:nvSpPr>
            <p:cNvPr id="18" name="Freeform 18"/>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4"/>
              <a:stretch>
                <a:fillRect l="-14950" r="-14950"/>
              </a:stretch>
            </a:blipFill>
          </p:spPr>
          <p:txBody>
            <a:bodyPr/>
            <a:lstStyle/>
            <a:p>
              <a:endParaRPr lang="en-US"/>
            </a:p>
          </p:txBody>
        </p:sp>
      </p:grpSp>
      <p:sp>
        <p:nvSpPr>
          <p:cNvPr id="19" name="AutoShape 19"/>
          <p:cNvSpPr/>
          <p:nvPr/>
        </p:nvSpPr>
        <p:spPr>
          <a:xfrm>
            <a:off x="13453584" y="9563100"/>
            <a:ext cx="4834416" cy="0"/>
          </a:xfrm>
          <a:prstGeom prst="line">
            <a:avLst/>
          </a:prstGeom>
          <a:ln w="95250" cap="flat">
            <a:solidFill>
              <a:srgbClr val="006BB7"/>
            </a:solidFill>
            <a:prstDash val="solid"/>
            <a:headEnd type="none" w="sm" len="sm"/>
            <a:tailEnd type="none" w="sm" len="sm"/>
          </a:ln>
        </p:spPr>
        <p:txBody>
          <a:bodyPr/>
          <a:lstStyle/>
          <a:p>
            <a:endParaRPr lang="en-US"/>
          </a:p>
        </p:txBody>
      </p:sp>
      <p:sp>
        <p:nvSpPr>
          <p:cNvPr id="20" name="AutoShape 20"/>
          <p:cNvSpPr/>
          <p:nvPr/>
        </p:nvSpPr>
        <p:spPr>
          <a:xfrm>
            <a:off x="-172221" y="9610725"/>
            <a:ext cx="4834416" cy="0"/>
          </a:xfrm>
          <a:prstGeom prst="line">
            <a:avLst/>
          </a:prstGeom>
          <a:ln w="95250" cap="flat">
            <a:solidFill>
              <a:srgbClr val="006BB7"/>
            </a:solidFill>
            <a:prstDash val="solid"/>
            <a:headEnd type="none" w="sm" len="sm"/>
            <a:tailEnd type="none" w="sm" len="sm"/>
          </a:ln>
        </p:spPr>
        <p:txBody>
          <a:bodyPr/>
          <a:lstStyle/>
          <a:p>
            <a:endParaRPr lang="en-US"/>
          </a:p>
        </p:txBody>
      </p:sp>
      <p:sp>
        <p:nvSpPr>
          <p:cNvPr id="21" name="TextBox 21"/>
          <p:cNvSpPr txBox="1"/>
          <p:nvPr/>
        </p:nvSpPr>
        <p:spPr>
          <a:xfrm>
            <a:off x="5575484" y="2657050"/>
            <a:ext cx="11843540" cy="2380614"/>
          </a:xfrm>
          <a:prstGeom prst="rect">
            <a:avLst/>
          </a:prstGeom>
        </p:spPr>
        <p:txBody>
          <a:bodyPr lIns="0" tIns="0" rIns="0" bIns="0" rtlCol="0" anchor="t">
            <a:spAutoFit/>
          </a:bodyPr>
          <a:lstStyle/>
          <a:p>
            <a:pPr marL="734069" lvl="1" indent="-367035">
              <a:lnSpc>
                <a:spcPts val="4760"/>
              </a:lnSpc>
              <a:buFont typeface="Arial"/>
              <a:buChar char="•"/>
            </a:pPr>
            <a:r>
              <a:rPr lang="en-US" sz="3400">
                <a:solidFill>
                  <a:srgbClr val="000000"/>
                </a:solidFill>
                <a:latin typeface="Canva Sans"/>
              </a:rPr>
              <a:t>To promote and strive for the improvement of government by encouraging and stimulating REALTORS® and others to take a more active and effective part in government affairs. </a:t>
            </a:r>
          </a:p>
        </p:txBody>
      </p:sp>
      <p:sp>
        <p:nvSpPr>
          <p:cNvPr id="22" name="TextBox 22"/>
          <p:cNvSpPr txBox="1"/>
          <p:nvPr/>
        </p:nvSpPr>
        <p:spPr>
          <a:xfrm>
            <a:off x="5575484" y="5592133"/>
            <a:ext cx="10950323" cy="2980690"/>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000000"/>
                </a:solidFill>
                <a:latin typeface="Canva Sans"/>
              </a:rPr>
              <a:t>To encourage REALTORS® and others to understand the nature and actions of their government regarding important political issues and regarding the records of office holders and candidates for elective office. </a:t>
            </a:r>
          </a:p>
        </p:txBody>
      </p:sp>
      <p:sp>
        <p:nvSpPr>
          <p:cNvPr id="23" name="Freeform 23"/>
          <p:cNvSpPr/>
          <p:nvPr/>
        </p:nvSpPr>
        <p:spPr>
          <a:xfrm>
            <a:off x="17240250" y="-426966"/>
            <a:ext cx="1917658" cy="1910467"/>
          </a:xfrm>
          <a:custGeom>
            <a:avLst/>
            <a:gdLst/>
            <a:ahLst/>
            <a:cxnLst/>
            <a:rect l="l" t="t" r="r" b="b"/>
            <a:pathLst>
              <a:path w="1917658" h="1910467">
                <a:moveTo>
                  <a:pt x="0" y="0"/>
                </a:moveTo>
                <a:lnTo>
                  <a:pt x="1917658" y="0"/>
                </a:lnTo>
                <a:lnTo>
                  <a:pt x="1917658" y="1910466"/>
                </a:lnTo>
                <a:lnTo>
                  <a:pt x="0" y="19104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p:nvPr/>
        </p:nvGrpSpPr>
        <p:grpSpPr>
          <a:xfrm>
            <a:off x="5299259" y="274389"/>
            <a:ext cx="11021241" cy="2024321"/>
            <a:chOff x="0" y="0"/>
            <a:chExt cx="3254472" cy="597763"/>
          </a:xfrm>
        </p:grpSpPr>
        <p:sp>
          <p:nvSpPr>
            <p:cNvPr id="3" name="Freeform 3"/>
            <p:cNvSpPr/>
            <p:nvPr/>
          </p:nvSpPr>
          <p:spPr>
            <a:xfrm>
              <a:off x="0" y="0"/>
              <a:ext cx="3254472" cy="597763"/>
            </a:xfrm>
            <a:custGeom>
              <a:avLst/>
              <a:gdLst/>
              <a:ahLst/>
              <a:cxnLst/>
              <a:rect l="l" t="t" r="r" b="b"/>
              <a:pathLst>
                <a:path w="3254472" h="597763">
                  <a:moveTo>
                    <a:pt x="11239" y="0"/>
                  </a:moveTo>
                  <a:lnTo>
                    <a:pt x="3243233" y="0"/>
                  </a:lnTo>
                  <a:cubicBezTo>
                    <a:pt x="3249440" y="0"/>
                    <a:pt x="3254472" y="5032"/>
                    <a:pt x="3254472" y="11239"/>
                  </a:cubicBezTo>
                  <a:lnTo>
                    <a:pt x="3254472" y="586524"/>
                  </a:lnTo>
                  <a:cubicBezTo>
                    <a:pt x="3254472" y="589505"/>
                    <a:pt x="3253288" y="592364"/>
                    <a:pt x="3251180" y="594472"/>
                  </a:cubicBezTo>
                  <a:cubicBezTo>
                    <a:pt x="3249072" y="596579"/>
                    <a:pt x="3246213" y="597763"/>
                    <a:pt x="3243233" y="597763"/>
                  </a:cubicBezTo>
                  <a:lnTo>
                    <a:pt x="11239" y="597763"/>
                  </a:lnTo>
                  <a:cubicBezTo>
                    <a:pt x="8258" y="597763"/>
                    <a:pt x="5400" y="596579"/>
                    <a:pt x="3292" y="594472"/>
                  </a:cubicBezTo>
                  <a:cubicBezTo>
                    <a:pt x="1184" y="592364"/>
                    <a:pt x="0" y="589505"/>
                    <a:pt x="0" y="586524"/>
                  </a:cubicBezTo>
                  <a:lnTo>
                    <a:pt x="0" y="11239"/>
                  </a:lnTo>
                  <a:cubicBezTo>
                    <a:pt x="0" y="8258"/>
                    <a:pt x="1184" y="5400"/>
                    <a:pt x="3292" y="3292"/>
                  </a:cubicBezTo>
                  <a:cubicBezTo>
                    <a:pt x="5400" y="1184"/>
                    <a:pt x="8258" y="0"/>
                    <a:pt x="11239" y="0"/>
                  </a:cubicBezTo>
                  <a:close/>
                </a:path>
              </a:pathLst>
            </a:custGeom>
            <a:solidFill>
              <a:srgbClr val="006BB7"/>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991383" y="630389"/>
            <a:ext cx="11664766" cy="1668321"/>
          </a:xfrm>
          <a:prstGeom prst="rect">
            <a:avLst/>
          </a:prstGeom>
        </p:spPr>
        <p:txBody>
          <a:bodyPr lIns="0" tIns="0" rIns="0" bIns="0" rtlCol="0" anchor="t">
            <a:spAutoFit/>
          </a:bodyPr>
          <a:lstStyle/>
          <a:p>
            <a:pPr algn="ctr">
              <a:lnSpc>
                <a:spcPts val="6417"/>
              </a:lnSpc>
            </a:pPr>
            <a:r>
              <a:rPr lang="en-US" sz="6482">
                <a:solidFill>
                  <a:srgbClr val="FFFFFF"/>
                </a:solidFill>
                <a:latin typeface="Open Sans Extra Bold"/>
              </a:rPr>
              <a:t>WHAT IS THE PURPOSE OF MARPAC?</a:t>
            </a:r>
          </a:p>
        </p:txBody>
      </p:sp>
      <p:grpSp>
        <p:nvGrpSpPr>
          <p:cNvPr id="6" name="Group 6"/>
          <p:cNvGrpSpPr/>
          <p:nvPr/>
        </p:nvGrpSpPr>
        <p:grpSpPr>
          <a:xfrm>
            <a:off x="-785573" y="-2207463"/>
            <a:ext cx="2976229" cy="2557697"/>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6BB7"/>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a:grpSpLocks noChangeAspect="1"/>
          </p:cNvGrpSpPr>
          <p:nvPr/>
        </p:nvGrpSpPr>
        <p:grpSpPr>
          <a:xfrm>
            <a:off x="-920269" y="506564"/>
            <a:ext cx="3245620" cy="2810707"/>
            <a:chOff x="0" y="0"/>
            <a:chExt cx="6350000" cy="5499100"/>
          </a:xfrm>
        </p:grpSpPr>
        <p:sp>
          <p:nvSpPr>
            <p:cNvPr id="10" name="Freeform 10"/>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l="-14929" r="-14929"/>
              </a:stretch>
            </a:blipFill>
          </p:spPr>
          <p:txBody>
            <a:bodyPr/>
            <a:lstStyle/>
            <a:p>
              <a:endParaRPr lang="en-US"/>
            </a:p>
          </p:txBody>
        </p:sp>
      </p:grpSp>
      <p:grpSp>
        <p:nvGrpSpPr>
          <p:cNvPr id="11" name="Group 11"/>
          <p:cNvGrpSpPr/>
          <p:nvPr/>
        </p:nvGrpSpPr>
        <p:grpSpPr>
          <a:xfrm>
            <a:off x="1656089" y="-1025751"/>
            <a:ext cx="3335294" cy="2866268"/>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A2239"/>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313759" y="3460146"/>
            <a:ext cx="3743886" cy="3217402"/>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B248"/>
            </a:solidFill>
          </p:spPr>
          <p:txBody>
            <a:bodyPr/>
            <a:lstStyle/>
            <a:p>
              <a:endParaRPr lang="en-US"/>
            </a:p>
          </p:txBody>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a:grpSpLocks noChangeAspect="1"/>
          </p:cNvGrpSpPr>
          <p:nvPr/>
        </p:nvGrpSpPr>
        <p:grpSpPr>
          <a:xfrm>
            <a:off x="1656089" y="1988117"/>
            <a:ext cx="3344819" cy="2896613"/>
            <a:chOff x="0" y="0"/>
            <a:chExt cx="6350000" cy="5499100"/>
          </a:xfrm>
        </p:grpSpPr>
        <p:sp>
          <p:nvSpPr>
            <p:cNvPr id="18" name="Freeform 18"/>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4"/>
              <a:stretch>
                <a:fillRect l="-14950" r="-14950"/>
              </a:stretch>
            </a:blipFill>
          </p:spPr>
          <p:txBody>
            <a:bodyPr/>
            <a:lstStyle/>
            <a:p>
              <a:endParaRPr lang="en-US"/>
            </a:p>
          </p:txBody>
        </p:sp>
      </p:grpSp>
      <p:sp>
        <p:nvSpPr>
          <p:cNvPr id="19" name="AutoShape 19"/>
          <p:cNvSpPr/>
          <p:nvPr/>
        </p:nvSpPr>
        <p:spPr>
          <a:xfrm>
            <a:off x="13453584" y="9563100"/>
            <a:ext cx="4834416" cy="0"/>
          </a:xfrm>
          <a:prstGeom prst="line">
            <a:avLst/>
          </a:prstGeom>
          <a:ln w="95250" cap="flat">
            <a:solidFill>
              <a:srgbClr val="006BB7"/>
            </a:solidFill>
            <a:prstDash val="solid"/>
            <a:headEnd type="none" w="sm" len="sm"/>
            <a:tailEnd type="none" w="sm" len="sm"/>
          </a:ln>
        </p:spPr>
        <p:txBody>
          <a:bodyPr/>
          <a:lstStyle/>
          <a:p>
            <a:endParaRPr lang="en-US"/>
          </a:p>
        </p:txBody>
      </p:sp>
      <p:sp>
        <p:nvSpPr>
          <p:cNvPr id="20" name="AutoShape 20"/>
          <p:cNvSpPr/>
          <p:nvPr/>
        </p:nvSpPr>
        <p:spPr>
          <a:xfrm>
            <a:off x="-172221" y="9610725"/>
            <a:ext cx="4834416" cy="0"/>
          </a:xfrm>
          <a:prstGeom prst="line">
            <a:avLst/>
          </a:prstGeom>
          <a:ln w="95250" cap="flat">
            <a:solidFill>
              <a:srgbClr val="006BB7"/>
            </a:solidFill>
            <a:prstDash val="solid"/>
            <a:headEnd type="none" w="sm" len="sm"/>
            <a:tailEnd type="none" w="sm" len="sm"/>
          </a:ln>
        </p:spPr>
        <p:txBody>
          <a:bodyPr/>
          <a:lstStyle/>
          <a:p>
            <a:endParaRPr lang="en-US"/>
          </a:p>
        </p:txBody>
      </p:sp>
      <p:sp>
        <p:nvSpPr>
          <p:cNvPr id="21" name="TextBox 21"/>
          <p:cNvSpPr txBox="1"/>
          <p:nvPr/>
        </p:nvSpPr>
        <p:spPr>
          <a:xfrm>
            <a:off x="5705826" y="3136056"/>
            <a:ext cx="11843540" cy="1780539"/>
          </a:xfrm>
          <a:prstGeom prst="rect">
            <a:avLst/>
          </a:prstGeom>
        </p:spPr>
        <p:txBody>
          <a:bodyPr lIns="0" tIns="0" rIns="0" bIns="0" rtlCol="0" anchor="t">
            <a:spAutoFit/>
          </a:bodyPr>
          <a:lstStyle/>
          <a:p>
            <a:pPr marL="734069" lvl="1" indent="-367035">
              <a:lnSpc>
                <a:spcPts val="4760"/>
              </a:lnSpc>
              <a:buFont typeface="Arial"/>
              <a:buChar char="•"/>
            </a:pPr>
            <a:r>
              <a:rPr lang="en-US" sz="3400">
                <a:solidFill>
                  <a:srgbClr val="000000"/>
                </a:solidFill>
                <a:latin typeface="Canva Sans"/>
              </a:rPr>
              <a:t>To assist REALTORS® and others in organizing themselves for more effective political action and in carrying out their civic responsibilities. </a:t>
            </a:r>
          </a:p>
        </p:txBody>
      </p:sp>
      <p:sp>
        <p:nvSpPr>
          <p:cNvPr id="22" name="TextBox 22"/>
          <p:cNvSpPr txBox="1"/>
          <p:nvPr/>
        </p:nvSpPr>
        <p:spPr>
          <a:xfrm>
            <a:off x="5705826" y="5753940"/>
            <a:ext cx="10950323" cy="1780540"/>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000000"/>
                </a:solidFill>
                <a:latin typeface="Canva Sans"/>
              </a:rPr>
              <a:t>To raise funds and make political contributions to elected public officials and to candidates for elected public office.</a:t>
            </a:r>
          </a:p>
        </p:txBody>
      </p:sp>
      <p:sp>
        <p:nvSpPr>
          <p:cNvPr id="23" name="Freeform 23"/>
          <p:cNvSpPr/>
          <p:nvPr/>
        </p:nvSpPr>
        <p:spPr>
          <a:xfrm>
            <a:off x="17240250" y="-426966"/>
            <a:ext cx="1917658" cy="1910467"/>
          </a:xfrm>
          <a:custGeom>
            <a:avLst/>
            <a:gdLst/>
            <a:ahLst/>
            <a:cxnLst/>
            <a:rect l="l" t="t" r="r" b="b"/>
            <a:pathLst>
              <a:path w="1917658" h="1910467">
                <a:moveTo>
                  <a:pt x="0" y="0"/>
                </a:moveTo>
                <a:lnTo>
                  <a:pt x="1917658" y="0"/>
                </a:lnTo>
                <a:lnTo>
                  <a:pt x="1917658" y="1910466"/>
                </a:lnTo>
                <a:lnTo>
                  <a:pt x="0" y="19104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p:nvPr/>
        </p:nvGrpSpPr>
        <p:grpSpPr>
          <a:xfrm>
            <a:off x="5299259" y="274389"/>
            <a:ext cx="11021241" cy="2024321"/>
            <a:chOff x="0" y="0"/>
            <a:chExt cx="3254472" cy="597763"/>
          </a:xfrm>
        </p:grpSpPr>
        <p:sp>
          <p:nvSpPr>
            <p:cNvPr id="3" name="Freeform 3"/>
            <p:cNvSpPr/>
            <p:nvPr/>
          </p:nvSpPr>
          <p:spPr>
            <a:xfrm>
              <a:off x="0" y="0"/>
              <a:ext cx="3254472" cy="597763"/>
            </a:xfrm>
            <a:custGeom>
              <a:avLst/>
              <a:gdLst/>
              <a:ahLst/>
              <a:cxnLst/>
              <a:rect l="l" t="t" r="r" b="b"/>
              <a:pathLst>
                <a:path w="3254472" h="597763">
                  <a:moveTo>
                    <a:pt x="11239" y="0"/>
                  </a:moveTo>
                  <a:lnTo>
                    <a:pt x="3243233" y="0"/>
                  </a:lnTo>
                  <a:cubicBezTo>
                    <a:pt x="3249440" y="0"/>
                    <a:pt x="3254472" y="5032"/>
                    <a:pt x="3254472" y="11239"/>
                  </a:cubicBezTo>
                  <a:lnTo>
                    <a:pt x="3254472" y="586524"/>
                  </a:lnTo>
                  <a:cubicBezTo>
                    <a:pt x="3254472" y="589505"/>
                    <a:pt x="3253288" y="592364"/>
                    <a:pt x="3251180" y="594472"/>
                  </a:cubicBezTo>
                  <a:cubicBezTo>
                    <a:pt x="3249072" y="596579"/>
                    <a:pt x="3246213" y="597763"/>
                    <a:pt x="3243233" y="597763"/>
                  </a:cubicBezTo>
                  <a:lnTo>
                    <a:pt x="11239" y="597763"/>
                  </a:lnTo>
                  <a:cubicBezTo>
                    <a:pt x="8258" y="597763"/>
                    <a:pt x="5400" y="596579"/>
                    <a:pt x="3292" y="594472"/>
                  </a:cubicBezTo>
                  <a:cubicBezTo>
                    <a:pt x="1184" y="592364"/>
                    <a:pt x="0" y="589505"/>
                    <a:pt x="0" y="586524"/>
                  </a:cubicBezTo>
                  <a:lnTo>
                    <a:pt x="0" y="11239"/>
                  </a:lnTo>
                  <a:cubicBezTo>
                    <a:pt x="0" y="8258"/>
                    <a:pt x="1184" y="5400"/>
                    <a:pt x="3292" y="3292"/>
                  </a:cubicBezTo>
                  <a:cubicBezTo>
                    <a:pt x="5400" y="1184"/>
                    <a:pt x="8258" y="0"/>
                    <a:pt x="11239" y="0"/>
                  </a:cubicBezTo>
                  <a:close/>
                </a:path>
              </a:pathLst>
            </a:custGeom>
            <a:solidFill>
              <a:srgbClr val="006BB7"/>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991383" y="630389"/>
            <a:ext cx="11664766" cy="1668321"/>
          </a:xfrm>
          <a:prstGeom prst="rect">
            <a:avLst/>
          </a:prstGeom>
        </p:spPr>
        <p:txBody>
          <a:bodyPr lIns="0" tIns="0" rIns="0" bIns="0" rtlCol="0" anchor="t">
            <a:spAutoFit/>
          </a:bodyPr>
          <a:lstStyle/>
          <a:p>
            <a:pPr algn="ctr">
              <a:lnSpc>
                <a:spcPts val="6417"/>
              </a:lnSpc>
            </a:pPr>
            <a:r>
              <a:rPr lang="en-US" sz="6482">
                <a:solidFill>
                  <a:srgbClr val="FFFFFF"/>
                </a:solidFill>
                <a:latin typeface="Open Sans Extra Bold"/>
              </a:rPr>
              <a:t>WHAT IS THE PURPOSE OF MARPAC?</a:t>
            </a:r>
          </a:p>
        </p:txBody>
      </p:sp>
      <p:grpSp>
        <p:nvGrpSpPr>
          <p:cNvPr id="6" name="Group 6"/>
          <p:cNvGrpSpPr/>
          <p:nvPr/>
        </p:nvGrpSpPr>
        <p:grpSpPr>
          <a:xfrm>
            <a:off x="-785573" y="-2207463"/>
            <a:ext cx="2976229" cy="2557697"/>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6BB7"/>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a:grpSpLocks noChangeAspect="1"/>
          </p:cNvGrpSpPr>
          <p:nvPr/>
        </p:nvGrpSpPr>
        <p:grpSpPr>
          <a:xfrm>
            <a:off x="-920269" y="506564"/>
            <a:ext cx="3245620" cy="2810707"/>
            <a:chOff x="0" y="0"/>
            <a:chExt cx="6350000" cy="5499100"/>
          </a:xfrm>
        </p:grpSpPr>
        <p:sp>
          <p:nvSpPr>
            <p:cNvPr id="10" name="Freeform 10"/>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l="-14929" r="-14929"/>
              </a:stretch>
            </a:blipFill>
          </p:spPr>
          <p:txBody>
            <a:bodyPr/>
            <a:lstStyle/>
            <a:p>
              <a:endParaRPr lang="en-US"/>
            </a:p>
          </p:txBody>
        </p:sp>
      </p:grpSp>
      <p:grpSp>
        <p:nvGrpSpPr>
          <p:cNvPr id="11" name="Group 11"/>
          <p:cNvGrpSpPr/>
          <p:nvPr/>
        </p:nvGrpSpPr>
        <p:grpSpPr>
          <a:xfrm>
            <a:off x="1656089" y="-1025751"/>
            <a:ext cx="3335294" cy="2866268"/>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A2239"/>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313759" y="3460146"/>
            <a:ext cx="3743886" cy="3217402"/>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B248"/>
            </a:solidFill>
          </p:spPr>
          <p:txBody>
            <a:bodyPr/>
            <a:lstStyle/>
            <a:p>
              <a:endParaRPr lang="en-US"/>
            </a:p>
          </p:txBody>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a:grpSpLocks noChangeAspect="1"/>
          </p:cNvGrpSpPr>
          <p:nvPr/>
        </p:nvGrpSpPr>
        <p:grpSpPr>
          <a:xfrm>
            <a:off x="1656089" y="1988117"/>
            <a:ext cx="3344819" cy="2896613"/>
            <a:chOff x="0" y="0"/>
            <a:chExt cx="6350000" cy="5499100"/>
          </a:xfrm>
        </p:grpSpPr>
        <p:sp>
          <p:nvSpPr>
            <p:cNvPr id="18" name="Freeform 18"/>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4"/>
              <a:stretch>
                <a:fillRect l="-14950" r="-14950"/>
              </a:stretch>
            </a:blipFill>
          </p:spPr>
          <p:txBody>
            <a:bodyPr/>
            <a:lstStyle/>
            <a:p>
              <a:endParaRPr lang="en-US"/>
            </a:p>
          </p:txBody>
        </p:sp>
      </p:grpSp>
      <p:sp>
        <p:nvSpPr>
          <p:cNvPr id="19" name="AutoShape 19"/>
          <p:cNvSpPr/>
          <p:nvPr/>
        </p:nvSpPr>
        <p:spPr>
          <a:xfrm>
            <a:off x="13453584" y="9563100"/>
            <a:ext cx="4834416" cy="0"/>
          </a:xfrm>
          <a:prstGeom prst="line">
            <a:avLst/>
          </a:prstGeom>
          <a:ln w="95250" cap="flat">
            <a:solidFill>
              <a:srgbClr val="006BB7"/>
            </a:solidFill>
            <a:prstDash val="solid"/>
            <a:headEnd type="none" w="sm" len="sm"/>
            <a:tailEnd type="none" w="sm" len="sm"/>
          </a:ln>
        </p:spPr>
        <p:txBody>
          <a:bodyPr/>
          <a:lstStyle/>
          <a:p>
            <a:endParaRPr lang="en-US"/>
          </a:p>
        </p:txBody>
      </p:sp>
      <p:sp>
        <p:nvSpPr>
          <p:cNvPr id="20" name="AutoShape 20"/>
          <p:cNvSpPr/>
          <p:nvPr/>
        </p:nvSpPr>
        <p:spPr>
          <a:xfrm>
            <a:off x="-172221" y="9610725"/>
            <a:ext cx="4834416" cy="0"/>
          </a:xfrm>
          <a:prstGeom prst="line">
            <a:avLst/>
          </a:prstGeom>
          <a:ln w="95250" cap="flat">
            <a:solidFill>
              <a:srgbClr val="006BB7"/>
            </a:solidFill>
            <a:prstDash val="solid"/>
            <a:headEnd type="none" w="sm" len="sm"/>
            <a:tailEnd type="none" w="sm" len="sm"/>
          </a:ln>
        </p:spPr>
        <p:txBody>
          <a:bodyPr/>
          <a:lstStyle/>
          <a:p>
            <a:endParaRPr lang="en-US"/>
          </a:p>
        </p:txBody>
      </p:sp>
      <p:sp>
        <p:nvSpPr>
          <p:cNvPr id="21" name="TextBox 21"/>
          <p:cNvSpPr txBox="1"/>
          <p:nvPr/>
        </p:nvSpPr>
        <p:spPr>
          <a:xfrm>
            <a:off x="5299259" y="2826121"/>
            <a:ext cx="11787846" cy="4161492"/>
          </a:xfrm>
          <a:prstGeom prst="rect">
            <a:avLst/>
          </a:prstGeom>
        </p:spPr>
        <p:txBody>
          <a:bodyPr lIns="0" tIns="0" rIns="0" bIns="0" rtlCol="0" anchor="t">
            <a:spAutoFit/>
          </a:bodyPr>
          <a:lstStyle/>
          <a:p>
            <a:pPr marL="730617" lvl="1" indent="-365309">
              <a:lnSpc>
                <a:spcPts val="4737"/>
              </a:lnSpc>
              <a:buFont typeface="Arial"/>
              <a:buChar char="•"/>
            </a:pPr>
            <a:r>
              <a:rPr lang="en-US" sz="3384">
                <a:solidFill>
                  <a:srgbClr val="000000"/>
                </a:solidFill>
                <a:latin typeface="Canva Sans"/>
              </a:rPr>
              <a:t>To support Mississippi candidates for legislative and executive offices, regardless of party affiliation, with a focus on those who have shown dedication to preserving property rights, maintaining the independence of real estate brokering, and protecting the legal and economic rights of the real estate industry.</a:t>
            </a:r>
          </a:p>
        </p:txBody>
      </p:sp>
      <p:sp>
        <p:nvSpPr>
          <p:cNvPr id="22" name="Freeform 22"/>
          <p:cNvSpPr/>
          <p:nvPr/>
        </p:nvSpPr>
        <p:spPr>
          <a:xfrm>
            <a:off x="17240250" y="-426966"/>
            <a:ext cx="1917658" cy="1910467"/>
          </a:xfrm>
          <a:custGeom>
            <a:avLst/>
            <a:gdLst/>
            <a:ahLst/>
            <a:cxnLst/>
            <a:rect l="l" t="t" r="r" b="b"/>
            <a:pathLst>
              <a:path w="1917658" h="1910467">
                <a:moveTo>
                  <a:pt x="0" y="0"/>
                </a:moveTo>
                <a:lnTo>
                  <a:pt x="1917658" y="0"/>
                </a:lnTo>
                <a:lnTo>
                  <a:pt x="1917658" y="1910466"/>
                </a:lnTo>
                <a:lnTo>
                  <a:pt x="0" y="19104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p:nvPr/>
        </p:nvGrpSpPr>
        <p:grpSpPr>
          <a:xfrm>
            <a:off x="3451963" y="2676072"/>
            <a:ext cx="11485804" cy="3373137"/>
            <a:chOff x="0" y="0"/>
            <a:chExt cx="3391653" cy="996056"/>
          </a:xfrm>
        </p:grpSpPr>
        <p:sp>
          <p:nvSpPr>
            <p:cNvPr id="3" name="Freeform 3"/>
            <p:cNvSpPr/>
            <p:nvPr/>
          </p:nvSpPr>
          <p:spPr>
            <a:xfrm>
              <a:off x="0" y="0"/>
              <a:ext cx="3391653" cy="996056"/>
            </a:xfrm>
            <a:custGeom>
              <a:avLst/>
              <a:gdLst/>
              <a:ahLst/>
              <a:cxnLst/>
              <a:rect l="l" t="t" r="r" b="b"/>
              <a:pathLst>
                <a:path w="3391653" h="996056">
                  <a:moveTo>
                    <a:pt x="10785" y="0"/>
                  </a:moveTo>
                  <a:lnTo>
                    <a:pt x="3380868" y="0"/>
                  </a:lnTo>
                  <a:cubicBezTo>
                    <a:pt x="3386825" y="0"/>
                    <a:pt x="3391653" y="4828"/>
                    <a:pt x="3391653" y="10785"/>
                  </a:cubicBezTo>
                  <a:lnTo>
                    <a:pt x="3391653" y="985272"/>
                  </a:lnTo>
                  <a:cubicBezTo>
                    <a:pt x="3391653" y="991228"/>
                    <a:pt x="3386825" y="996056"/>
                    <a:pt x="3380868" y="996056"/>
                  </a:cubicBezTo>
                  <a:lnTo>
                    <a:pt x="10785" y="996056"/>
                  </a:lnTo>
                  <a:cubicBezTo>
                    <a:pt x="4828" y="996056"/>
                    <a:pt x="0" y="991228"/>
                    <a:pt x="0" y="985272"/>
                  </a:cubicBezTo>
                  <a:lnTo>
                    <a:pt x="0" y="10785"/>
                  </a:lnTo>
                  <a:cubicBezTo>
                    <a:pt x="0" y="4828"/>
                    <a:pt x="4828" y="0"/>
                    <a:pt x="10785" y="0"/>
                  </a:cubicBezTo>
                  <a:close/>
                </a:path>
              </a:pathLst>
            </a:custGeom>
            <a:solidFill>
              <a:srgbClr val="006BB7"/>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637768" y="3081248"/>
            <a:ext cx="9230632" cy="2776337"/>
          </a:xfrm>
          <a:prstGeom prst="rect">
            <a:avLst/>
          </a:prstGeom>
        </p:spPr>
        <p:txBody>
          <a:bodyPr wrap="square" lIns="0" tIns="0" rIns="0" bIns="0" rtlCol="0" anchor="t">
            <a:spAutoFit/>
          </a:bodyPr>
          <a:lstStyle/>
          <a:p>
            <a:pPr algn="ctr">
              <a:lnSpc>
                <a:spcPts val="5368"/>
              </a:lnSpc>
            </a:pPr>
            <a:r>
              <a:rPr lang="en-US" sz="5422" dirty="0">
                <a:solidFill>
                  <a:srgbClr val="FFFFFF"/>
                </a:solidFill>
                <a:latin typeface="Open Sans Extra Bold"/>
              </a:rPr>
              <a:t>WHO GOVERNS THE MANAGEMENT AND ADMINISTRATION OF MARPAC? </a:t>
            </a:r>
          </a:p>
        </p:txBody>
      </p:sp>
      <p:grpSp>
        <p:nvGrpSpPr>
          <p:cNvPr id="6" name="Group 6"/>
          <p:cNvGrpSpPr/>
          <p:nvPr/>
        </p:nvGrpSpPr>
        <p:grpSpPr>
          <a:xfrm>
            <a:off x="13155890" y="-498170"/>
            <a:ext cx="3536383" cy="303907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A2239"/>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a:grpSpLocks noChangeAspect="1"/>
          </p:cNvGrpSpPr>
          <p:nvPr/>
        </p:nvGrpSpPr>
        <p:grpSpPr>
          <a:xfrm>
            <a:off x="15935739" y="1113812"/>
            <a:ext cx="3856476" cy="3339709"/>
            <a:chOff x="0" y="0"/>
            <a:chExt cx="6350000" cy="5499100"/>
          </a:xfrm>
        </p:grpSpPr>
        <p:sp>
          <p:nvSpPr>
            <p:cNvPr id="10" name="Freeform 10"/>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t="-32481" b="-32481"/>
              </a:stretch>
            </a:blipFill>
          </p:spPr>
          <p:txBody>
            <a:bodyPr/>
            <a:lstStyle/>
            <a:p>
              <a:endParaRPr lang="en-US"/>
            </a:p>
          </p:txBody>
        </p:sp>
      </p:grpSp>
      <p:grpSp>
        <p:nvGrpSpPr>
          <p:cNvPr id="11" name="Group 11"/>
          <p:cNvGrpSpPr/>
          <p:nvPr/>
        </p:nvGrpSpPr>
        <p:grpSpPr>
          <a:xfrm>
            <a:off x="16027358" y="-2111020"/>
            <a:ext cx="3536383" cy="3039079"/>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6BB7"/>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242437" y="-2111020"/>
            <a:ext cx="3536383" cy="3039079"/>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6BB7"/>
            </a:solidFill>
          </p:spPr>
          <p:txBody>
            <a:bodyPr/>
            <a:lstStyle/>
            <a:p>
              <a:endParaRPr lang="en-US"/>
            </a:p>
          </p:txBody>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a:grpSpLocks noChangeAspect="1"/>
          </p:cNvGrpSpPr>
          <p:nvPr/>
        </p:nvGrpSpPr>
        <p:grpSpPr>
          <a:xfrm>
            <a:off x="-1402484" y="1113812"/>
            <a:ext cx="3856476" cy="3339709"/>
            <a:chOff x="0" y="0"/>
            <a:chExt cx="6350000" cy="5499100"/>
          </a:xfrm>
        </p:grpSpPr>
        <p:sp>
          <p:nvSpPr>
            <p:cNvPr id="18" name="Freeform 18"/>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t="-32481" b="-32481"/>
              </a:stretch>
            </a:blipFill>
          </p:spPr>
          <p:txBody>
            <a:bodyPr/>
            <a:lstStyle/>
            <a:p>
              <a:endParaRPr lang="en-US"/>
            </a:p>
          </p:txBody>
        </p:sp>
      </p:grpSp>
      <p:grpSp>
        <p:nvGrpSpPr>
          <p:cNvPr id="19" name="Group 19"/>
          <p:cNvGrpSpPr/>
          <p:nvPr/>
        </p:nvGrpSpPr>
        <p:grpSpPr>
          <a:xfrm>
            <a:off x="1670086" y="-526745"/>
            <a:ext cx="3536383" cy="3039079"/>
            <a:chOff x="0" y="0"/>
            <a:chExt cx="812800" cy="698500"/>
          </a:xfrm>
        </p:grpSpPr>
        <p:sp>
          <p:nvSpPr>
            <p:cNvPr id="20" name="Freeform 2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B248"/>
            </a:solidFill>
          </p:spPr>
          <p:txBody>
            <a:bodyPr/>
            <a:lstStyle/>
            <a:p>
              <a:endParaRPr lang="en-US"/>
            </a:p>
          </p:txBody>
        </p:sp>
        <p:sp>
          <p:nvSpPr>
            <p:cNvPr id="21" name="TextBox 21"/>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22" name="TextBox 22"/>
          <p:cNvSpPr txBox="1"/>
          <p:nvPr/>
        </p:nvSpPr>
        <p:spPr>
          <a:xfrm>
            <a:off x="2453993" y="6359286"/>
            <a:ext cx="14006958" cy="2585323"/>
          </a:xfrm>
          <a:prstGeom prst="rect">
            <a:avLst/>
          </a:prstGeom>
        </p:spPr>
        <p:txBody>
          <a:bodyPr lIns="0" tIns="0" rIns="0" bIns="0" rtlCol="0" anchor="t">
            <a:spAutoFit/>
          </a:bodyPr>
          <a:lstStyle/>
          <a:p>
            <a:pPr algn="just"/>
            <a:r>
              <a:rPr lang="en-US" sz="3600" dirty="0">
                <a:solidFill>
                  <a:srgbClr val="000000"/>
                </a:solidFill>
                <a:latin typeface="Open Sans"/>
              </a:rPr>
              <a:t>MARPAC annually elects incoming Trustees who are confirmed by the MAR Board of Directors. </a:t>
            </a:r>
            <a:br>
              <a:rPr lang="en-US" sz="800" dirty="0">
                <a:solidFill>
                  <a:srgbClr val="000000"/>
                </a:solidFill>
                <a:latin typeface="Open Sans"/>
              </a:rPr>
            </a:br>
            <a:endParaRPr lang="en-US" sz="800" dirty="0">
              <a:solidFill>
                <a:srgbClr val="000000"/>
              </a:solidFill>
              <a:latin typeface="Open Sans"/>
            </a:endParaRPr>
          </a:p>
          <a:p>
            <a:pPr algn="just"/>
            <a:endParaRPr lang="en-US" sz="800" dirty="0">
              <a:solidFill>
                <a:srgbClr val="000000"/>
              </a:solidFill>
              <a:latin typeface="Open Sans"/>
            </a:endParaRPr>
          </a:p>
          <a:p>
            <a:pPr algn="just"/>
            <a:endParaRPr lang="en-US" sz="800" dirty="0">
              <a:solidFill>
                <a:srgbClr val="000000"/>
              </a:solidFill>
              <a:latin typeface="Open Sans"/>
            </a:endParaRPr>
          </a:p>
          <a:p>
            <a:pPr algn="just"/>
            <a:r>
              <a:rPr lang="en-US" sz="3600" dirty="0">
                <a:solidFill>
                  <a:srgbClr val="000000"/>
                </a:solidFill>
                <a:latin typeface="Open Sans"/>
              </a:rPr>
              <a:t>The Chair and Vice Chair of the MARPAC Trustees are elected by the MARPAC Trustees.</a:t>
            </a:r>
          </a:p>
        </p:txBody>
      </p:sp>
      <p:sp>
        <p:nvSpPr>
          <p:cNvPr id="23" name="AutoShape 23"/>
          <p:cNvSpPr/>
          <p:nvPr/>
        </p:nvSpPr>
        <p:spPr>
          <a:xfrm>
            <a:off x="-172221" y="9610725"/>
            <a:ext cx="4834416" cy="0"/>
          </a:xfrm>
          <a:prstGeom prst="line">
            <a:avLst/>
          </a:prstGeom>
          <a:ln w="95250" cap="flat">
            <a:solidFill>
              <a:srgbClr val="006BB7"/>
            </a:solidFill>
            <a:prstDash val="solid"/>
            <a:headEnd type="none" w="sm" len="sm"/>
            <a:tailEnd type="none" w="sm" len="sm"/>
          </a:ln>
        </p:spPr>
        <p:txBody>
          <a:bodyPr/>
          <a:lstStyle/>
          <a:p>
            <a:endParaRPr lang="en-US"/>
          </a:p>
        </p:txBody>
      </p:sp>
      <p:sp>
        <p:nvSpPr>
          <p:cNvPr id="24" name="AutoShape 24"/>
          <p:cNvSpPr/>
          <p:nvPr/>
        </p:nvSpPr>
        <p:spPr>
          <a:xfrm>
            <a:off x="13453584" y="9563100"/>
            <a:ext cx="4834416" cy="0"/>
          </a:xfrm>
          <a:prstGeom prst="line">
            <a:avLst/>
          </a:prstGeom>
          <a:ln w="95250" cap="flat">
            <a:solidFill>
              <a:srgbClr val="006BB7"/>
            </a:solidFill>
            <a:prstDash val="solid"/>
            <a:headEnd type="none" w="sm" len="sm"/>
            <a:tailEnd type="none" w="sm" len="sm"/>
          </a:ln>
        </p:spPr>
        <p:txBody>
          <a:bodyPr/>
          <a:lstStyle/>
          <a:p>
            <a:endParaRPr lang="en-US"/>
          </a:p>
        </p:txBody>
      </p:sp>
      <p:sp>
        <p:nvSpPr>
          <p:cNvPr id="25" name="Freeform 25"/>
          <p:cNvSpPr/>
          <p:nvPr/>
        </p:nvSpPr>
        <p:spPr>
          <a:xfrm>
            <a:off x="17211675" y="5143500"/>
            <a:ext cx="1917658" cy="1910467"/>
          </a:xfrm>
          <a:custGeom>
            <a:avLst/>
            <a:gdLst/>
            <a:ahLst/>
            <a:cxnLst/>
            <a:rect l="l" t="t" r="r" b="b"/>
            <a:pathLst>
              <a:path w="1917658" h="1910467">
                <a:moveTo>
                  <a:pt x="0" y="0"/>
                </a:moveTo>
                <a:lnTo>
                  <a:pt x="1917658" y="0"/>
                </a:lnTo>
                <a:lnTo>
                  <a:pt x="1917658" y="1910467"/>
                </a:lnTo>
                <a:lnTo>
                  <a:pt x="0" y="1910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a:off x="-888958" y="5143500"/>
            <a:ext cx="1917658" cy="1910467"/>
          </a:xfrm>
          <a:custGeom>
            <a:avLst/>
            <a:gdLst/>
            <a:ahLst/>
            <a:cxnLst/>
            <a:rect l="l" t="t" r="r" b="b"/>
            <a:pathLst>
              <a:path w="1917658" h="1910467">
                <a:moveTo>
                  <a:pt x="0" y="0"/>
                </a:moveTo>
                <a:lnTo>
                  <a:pt x="1917658" y="0"/>
                </a:lnTo>
                <a:lnTo>
                  <a:pt x="1917658" y="1910467"/>
                </a:lnTo>
                <a:lnTo>
                  <a:pt x="0" y="1910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p:nvPr/>
        </p:nvGrpSpPr>
        <p:grpSpPr>
          <a:xfrm>
            <a:off x="4631171" y="263672"/>
            <a:ext cx="11515986" cy="2958924"/>
            <a:chOff x="0" y="0"/>
            <a:chExt cx="3320468" cy="853163"/>
          </a:xfrm>
        </p:grpSpPr>
        <p:sp>
          <p:nvSpPr>
            <p:cNvPr id="3" name="Freeform 3"/>
            <p:cNvSpPr/>
            <p:nvPr/>
          </p:nvSpPr>
          <p:spPr>
            <a:xfrm>
              <a:off x="0" y="0"/>
              <a:ext cx="3320468" cy="853163"/>
            </a:xfrm>
            <a:custGeom>
              <a:avLst/>
              <a:gdLst/>
              <a:ahLst/>
              <a:cxnLst/>
              <a:rect l="l" t="t" r="r" b="b"/>
              <a:pathLst>
                <a:path w="3320468" h="853163">
                  <a:moveTo>
                    <a:pt x="10756" y="0"/>
                  </a:moveTo>
                  <a:lnTo>
                    <a:pt x="3309712" y="0"/>
                  </a:lnTo>
                  <a:cubicBezTo>
                    <a:pt x="3312564" y="0"/>
                    <a:pt x="3315301" y="1133"/>
                    <a:pt x="3317318" y="3150"/>
                  </a:cubicBezTo>
                  <a:cubicBezTo>
                    <a:pt x="3319335" y="5168"/>
                    <a:pt x="3320468" y="7904"/>
                    <a:pt x="3320468" y="10756"/>
                  </a:cubicBezTo>
                  <a:lnTo>
                    <a:pt x="3320468" y="842407"/>
                  </a:lnTo>
                  <a:cubicBezTo>
                    <a:pt x="3320468" y="848347"/>
                    <a:pt x="3315652" y="853163"/>
                    <a:pt x="3309712" y="853163"/>
                  </a:cubicBezTo>
                  <a:lnTo>
                    <a:pt x="10756" y="853163"/>
                  </a:lnTo>
                  <a:cubicBezTo>
                    <a:pt x="4816" y="853163"/>
                    <a:pt x="0" y="848347"/>
                    <a:pt x="0" y="842407"/>
                  </a:cubicBezTo>
                  <a:lnTo>
                    <a:pt x="0" y="10756"/>
                  </a:lnTo>
                  <a:cubicBezTo>
                    <a:pt x="0" y="4816"/>
                    <a:pt x="4816" y="0"/>
                    <a:pt x="10756" y="0"/>
                  </a:cubicBezTo>
                  <a:close/>
                </a:path>
              </a:pathLst>
            </a:custGeom>
            <a:solidFill>
              <a:srgbClr val="006BB7"/>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758277" y="397022"/>
            <a:ext cx="7684230" cy="2723059"/>
          </a:xfrm>
          <a:prstGeom prst="rect">
            <a:avLst/>
          </a:prstGeom>
        </p:spPr>
        <p:txBody>
          <a:bodyPr lIns="0" tIns="0" rIns="0" bIns="0" rtlCol="0" anchor="t">
            <a:spAutoFit/>
          </a:bodyPr>
          <a:lstStyle/>
          <a:p>
            <a:pPr algn="ctr">
              <a:lnSpc>
                <a:spcPts val="7034"/>
              </a:lnSpc>
            </a:pPr>
            <a:r>
              <a:rPr lang="en-US" sz="7105">
                <a:solidFill>
                  <a:srgbClr val="FFFFFF"/>
                </a:solidFill>
                <a:latin typeface="Open Sans Extra Bold"/>
              </a:rPr>
              <a:t>HOW ARE MARPAC FUNDS ALLOCATED? </a:t>
            </a:r>
          </a:p>
        </p:txBody>
      </p:sp>
      <p:grpSp>
        <p:nvGrpSpPr>
          <p:cNvPr id="6" name="Group 6"/>
          <p:cNvGrpSpPr>
            <a:grpSpLocks noChangeAspect="1"/>
          </p:cNvGrpSpPr>
          <p:nvPr/>
        </p:nvGrpSpPr>
        <p:grpSpPr>
          <a:xfrm>
            <a:off x="-1573381" y="3120081"/>
            <a:ext cx="4677751" cy="4050932"/>
            <a:chOff x="0" y="0"/>
            <a:chExt cx="6350000" cy="5499100"/>
          </a:xfrm>
        </p:grpSpPr>
        <p:sp>
          <p:nvSpPr>
            <p:cNvPr id="7" name="Freeform 7"/>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l="-14929" r="-14929"/>
              </a:stretch>
            </a:blipFill>
          </p:spPr>
          <p:txBody>
            <a:bodyPr/>
            <a:lstStyle/>
            <a:p>
              <a:endParaRPr lang="en-US"/>
            </a:p>
          </p:txBody>
        </p:sp>
      </p:grpSp>
      <p:grpSp>
        <p:nvGrpSpPr>
          <p:cNvPr id="8" name="Group 8"/>
          <p:cNvGrpSpPr/>
          <p:nvPr/>
        </p:nvGrpSpPr>
        <p:grpSpPr>
          <a:xfrm>
            <a:off x="-1573381" y="-910426"/>
            <a:ext cx="4483620" cy="3853111"/>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A2239"/>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527167" y="7344315"/>
            <a:ext cx="4483620" cy="3853111"/>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B248"/>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200400" y="3953357"/>
            <a:ext cx="14401800" cy="574196"/>
          </a:xfrm>
          <a:prstGeom prst="rect">
            <a:avLst/>
          </a:prstGeom>
        </p:spPr>
        <p:txBody>
          <a:bodyPr wrap="square" lIns="0" tIns="0" rIns="0" bIns="0" rtlCol="0" anchor="t">
            <a:spAutoFit/>
          </a:bodyPr>
          <a:lstStyle/>
          <a:p>
            <a:pPr>
              <a:lnSpc>
                <a:spcPts val="4759"/>
              </a:lnSpc>
            </a:pPr>
            <a:r>
              <a:rPr lang="en-US" sz="3399" dirty="0">
                <a:solidFill>
                  <a:srgbClr val="000000"/>
                </a:solidFill>
                <a:latin typeface="Canva Sans"/>
              </a:rPr>
              <a:t>National Level – 30% is sent to National to use in federal  elections.  </a:t>
            </a:r>
          </a:p>
        </p:txBody>
      </p:sp>
      <p:grpSp>
        <p:nvGrpSpPr>
          <p:cNvPr id="15" name="Group 15"/>
          <p:cNvGrpSpPr/>
          <p:nvPr/>
        </p:nvGrpSpPr>
        <p:grpSpPr>
          <a:xfrm rot="-10800000">
            <a:off x="11865513" y="7751113"/>
            <a:ext cx="6070024" cy="2019359"/>
            <a:chOff x="0" y="0"/>
            <a:chExt cx="5168994" cy="1719607"/>
          </a:xfrm>
        </p:grpSpPr>
        <p:sp>
          <p:nvSpPr>
            <p:cNvPr id="16" name="Freeform 16"/>
            <p:cNvSpPr/>
            <p:nvPr/>
          </p:nvSpPr>
          <p:spPr>
            <a:xfrm>
              <a:off x="0" y="0"/>
              <a:ext cx="5168994" cy="1719607"/>
            </a:xfrm>
            <a:custGeom>
              <a:avLst/>
              <a:gdLst/>
              <a:ahLst/>
              <a:cxnLst/>
              <a:rect l="l" t="t" r="r" b="b"/>
              <a:pathLst>
                <a:path w="5168994" h="1719607">
                  <a:moveTo>
                    <a:pt x="5005164" y="0"/>
                  </a:moveTo>
                  <a:lnTo>
                    <a:pt x="0" y="0"/>
                  </a:lnTo>
                  <a:lnTo>
                    <a:pt x="0" y="1719607"/>
                  </a:lnTo>
                  <a:lnTo>
                    <a:pt x="76200" y="1719607"/>
                  </a:lnTo>
                  <a:lnTo>
                    <a:pt x="76200" y="76200"/>
                  </a:lnTo>
                  <a:lnTo>
                    <a:pt x="5168994" y="76200"/>
                  </a:lnTo>
                  <a:lnTo>
                    <a:pt x="5168994" y="0"/>
                  </a:lnTo>
                  <a:close/>
                </a:path>
              </a:pathLst>
            </a:custGeom>
            <a:solidFill>
              <a:srgbClr val="006BB7"/>
            </a:solidFill>
          </p:spPr>
          <p:txBody>
            <a:bodyPr/>
            <a:lstStyle/>
            <a:p>
              <a:endParaRPr lang="en-US"/>
            </a:p>
          </p:txBody>
        </p:sp>
      </p:grpSp>
      <p:sp>
        <p:nvSpPr>
          <p:cNvPr id="17" name="Freeform 17"/>
          <p:cNvSpPr/>
          <p:nvPr/>
        </p:nvSpPr>
        <p:spPr>
          <a:xfrm>
            <a:off x="17259300" y="-550791"/>
            <a:ext cx="2401969" cy="2392962"/>
          </a:xfrm>
          <a:custGeom>
            <a:avLst/>
            <a:gdLst/>
            <a:ahLst/>
            <a:cxnLst/>
            <a:rect l="l" t="t" r="r" b="b"/>
            <a:pathLst>
              <a:path w="2401969" h="2392962">
                <a:moveTo>
                  <a:pt x="0" y="0"/>
                </a:moveTo>
                <a:lnTo>
                  <a:pt x="2401969" y="0"/>
                </a:lnTo>
                <a:lnTo>
                  <a:pt x="2401969" y="2392962"/>
                </a:lnTo>
                <a:lnTo>
                  <a:pt x="0" y="23929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TextBox 18"/>
          <p:cNvSpPr txBox="1"/>
          <p:nvPr/>
        </p:nvSpPr>
        <p:spPr>
          <a:xfrm>
            <a:off x="3781093" y="4271802"/>
            <a:ext cx="12733550" cy="5498621"/>
          </a:xfrm>
          <a:prstGeom prst="rect">
            <a:avLst/>
          </a:prstGeom>
        </p:spPr>
        <p:txBody>
          <a:bodyPr lIns="0" tIns="0" rIns="0" bIns="0" rtlCol="0" anchor="t">
            <a:spAutoFit/>
          </a:bodyPr>
          <a:lstStyle/>
          <a:p>
            <a:pPr algn="just">
              <a:lnSpc>
                <a:spcPts val="4759"/>
              </a:lnSpc>
            </a:pPr>
            <a:endParaRPr dirty="0"/>
          </a:p>
          <a:p>
            <a:pPr marL="734059" lvl="1" indent="-367030" algn="just">
              <a:lnSpc>
                <a:spcPts val="4759"/>
              </a:lnSpc>
              <a:buFont typeface="Arial"/>
              <a:buChar char="•"/>
            </a:pPr>
            <a:r>
              <a:rPr lang="en-US" sz="3399" dirty="0">
                <a:solidFill>
                  <a:srgbClr val="000000"/>
                </a:solidFill>
                <a:latin typeface="Canva Sans"/>
              </a:rPr>
              <a:t>National RPAC Disbursement Trustees make decisions about how these funds are spent.</a:t>
            </a:r>
          </a:p>
          <a:p>
            <a:pPr marL="734059" lvl="1" indent="-367030" algn="just">
              <a:lnSpc>
                <a:spcPts val="4759"/>
              </a:lnSpc>
              <a:buFont typeface="Arial"/>
              <a:buChar char="•"/>
            </a:pPr>
            <a:r>
              <a:rPr lang="en-US" sz="3399" dirty="0">
                <a:solidFill>
                  <a:srgbClr val="000000"/>
                </a:solidFill>
                <a:latin typeface="Canva Sans"/>
              </a:rPr>
              <a:t>NAR supports legislation dealing with issues like:</a:t>
            </a:r>
          </a:p>
          <a:p>
            <a:pPr marL="367029" lvl="1" algn="just">
              <a:lnSpc>
                <a:spcPts val="4759"/>
              </a:lnSpc>
            </a:pPr>
            <a:r>
              <a:rPr lang="en-US" sz="3399" dirty="0">
                <a:solidFill>
                  <a:srgbClr val="000000"/>
                </a:solidFill>
                <a:latin typeface="Canva Sans"/>
              </a:rPr>
              <a:t>	- Flood Insurance Concerns</a:t>
            </a:r>
          </a:p>
          <a:p>
            <a:pPr marL="367029" lvl="1" algn="just">
              <a:lnSpc>
                <a:spcPts val="4759"/>
              </a:lnSpc>
            </a:pPr>
            <a:r>
              <a:rPr lang="en-US" sz="3399" dirty="0">
                <a:solidFill>
                  <a:srgbClr val="000000"/>
                </a:solidFill>
                <a:latin typeface="Canva Sans"/>
              </a:rPr>
              <a:t>	- Housing Shortages</a:t>
            </a:r>
          </a:p>
          <a:p>
            <a:pPr marL="367029" lvl="1" algn="just">
              <a:lnSpc>
                <a:spcPts val="4759"/>
              </a:lnSpc>
            </a:pPr>
            <a:r>
              <a:rPr lang="en-US" sz="3399" dirty="0">
                <a:solidFill>
                  <a:srgbClr val="000000"/>
                </a:solidFill>
                <a:latin typeface="Canva Sans"/>
              </a:rPr>
              <a:t>	- Low Inventory</a:t>
            </a:r>
          </a:p>
          <a:p>
            <a:pPr marL="367029" lvl="1" algn="just">
              <a:lnSpc>
                <a:spcPts val="4759"/>
              </a:lnSpc>
            </a:pPr>
            <a:r>
              <a:rPr lang="en-US" sz="3399" dirty="0">
                <a:solidFill>
                  <a:srgbClr val="000000"/>
                </a:solidFill>
                <a:latin typeface="Canva Sans"/>
              </a:rPr>
              <a:t>	- Fair Housing </a:t>
            </a:r>
          </a:p>
          <a:p>
            <a:pPr algn="just">
              <a:lnSpc>
                <a:spcPts val="4759"/>
              </a:lnSpc>
            </a:pPr>
            <a:endParaRPr lang="en-US" sz="3399" dirty="0">
              <a:solidFill>
                <a:srgbClr val="000000"/>
              </a:solidFill>
              <a:latin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p:nvPr/>
        </p:nvGrpSpPr>
        <p:grpSpPr>
          <a:xfrm>
            <a:off x="4631171" y="263672"/>
            <a:ext cx="11515986" cy="2958924"/>
            <a:chOff x="0" y="0"/>
            <a:chExt cx="3320468" cy="853163"/>
          </a:xfrm>
        </p:grpSpPr>
        <p:sp>
          <p:nvSpPr>
            <p:cNvPr id="3" name="Freeform 3"/>
            <p:cNvSpPr/>
            <p:nvPr/>
          </p:nvSpPr>
          <p:spPr>
            <a:xfrm>
              <a:off x="0" y="0"/>
              <a:ext cx="3320468" cy="853163"/>
            </a:xfrm>
            <a:custGeom>
              <a:avLst/>
              <a:gdLst/>
              <a:ahLst/>
              <a:cxnLst/>
              <a:rect l="l" t="t" r="r" b="b"/>
              <a:pathLst>
                <a:path w="3320468" h="853163">
                  <a:moveTo>
                    <a:pt x="10756" y="0"/>
                  </a:moveTo>
                  <a:lnTo>
                    <a:pt x="3309712" y="0"/>
                  </a:lnTo>
                  <a:cubicBezTo>
                    <a:pt x="3312564" y="0"/>
                    <a:pt x="3315301" y="1133"/>
                    <a:pt x="3317318" y="3150"/>
                  </a:cubicBezTo>
                  <a:cubicBezTo>
                    <a:pt x="3319335" y="5168"/>
                    <a:pt x="3320468" y="7904"/>
                    <a:pt x="3320468" y="10756"/>
                  </a:cubicBezTo>
                  <a:lnTo>
                    <a:pt x="3320468" y="842407"/>
                  </a:lnTo>
                  <a:cubicBezTo>
                    <a:pt x="3320468" y="848347"/>
                    <a:pt x="3315652" y="853163"/>
                    <a:pt x="3309712" y="853163"/>
                  </a:cubicBezTo>
                  <a:lnTo>
                    <a:pt x="10756" y="853163"/>
                  </a:lnTo>
                  <a:cubicBezTo>
                    <a:pt x="4816" y="853163"/>
                    <a:pt x="0" y="848347"/>
                    <a:pt x="0" y="842407"/>
                  </a:cubicBezTo>
                  <a:lnTo>
                    <a:pt x="0" y="10756"/>
                  </a:lnTo>
                  <a:cubicBezTo>
                    <a:pt x="0" y="4816"/>
                    <a:pt x="4816" y="0"/>
                    <a:pt x="10756" y="0"/>
                  </a:cubicBezTo>
                  <a:close/>
                </a:path>
              </a:pathLst>
            </a:custGeom>
            <a:solidFill>
              <a:srgbClr val="006BB7"/>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758277" y="397022"/>
            <a:ext cx="7684230" cy="2723059"/>
          </a:xfrm>
          <a:prstGeom prst="rect">
            <a:avLst/>
          </a:prstGeom>
        </p:spPr>
        <p:txBody>
          <a:bodyPr lIns="0" tIns="0" rIns="0" bIns="0" rtlCol="0" anchor="t">
            <a:spAutoFit/>
          </a:bodyPr>
          <a:lstStyle/>
          <a:p>
            <a:pPr algn="ctr">
              <a:lnSpc>
                <a:spcPts val="7034"/>
              </a:lnSpc>
            </a:pPr>
            <a:r>
              <a:rPr lang="en-US" sz="7105">
                <a:solidFill>
                  <a:srgbClr val="FFFFFF"/>
                </a:solidFill>
                <a:latin typeface="Open Sans Extra Bold"/>
              </a:rPr>
              <a:t>HOW ARE MARPAC FUNDS ALLOCATED? </a:t>
            </a:r>
          </a:p>
        </p:txBody>
      </p:sp>
      <p:grpSp>
        <p:nvGrpSpPr>
          <p:cNvPr id="6" name="Group 6"/>
          <p:cNvGrpSpPr>
            <a:grpSpLocks noChangeAspect="1"/>
          </p:cNvGrpSpPr>
          <p:nvPr/>
        </p:nvGrpSpPr>
        <p:grpSpPr>
          <a:xfrm>
            <a:off x="-1573381" y="3120081"/>
            <a:ext cx="4677751" cy="4050932"/>
            <a:chOff x="0" y="0"/>
            <a:chExt cx="6350000" cy="5499100"/>
          </a:xfrm>
        </p:grpSpPr>
        <p:sp>
          <p:nvSpPr>
            <p:cNvPr id="7" name="Freeform 7"/>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l="-14929" r="-14929"/>
              </a:stretch>
            </a:blipFill>
          </p:spPr>
          <p:txBody>
            <a:bodyPr/>
            <a:lstStyle/>
            <a:p>
              <a:endParaRPr lang="en-US"/>
            </a:p>
          </p:txBody>
        </p:sp>
      </p:grpSp>
      <p:grpSp>
        <p:nvGrpSpPr>
          <p:cNvPr id="8" name="Group 8"/>
          <p:cNvGrpSpPr/>
          <p:nvPr/>
        </p:nvGrpSpPr>
        <p:grpSpPr>
          <a:xfrm>
            <a:off x="-1573381" y="-910426"/>
            <a:ext cx="4483620" cy="3853111"/>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B248"/>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527167" y="7344315"/>
            <a:ext cx="4483620" cy="3853111"/>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125370" y="3848100"/>
            <a:ext cx="12733550" cy="580390"/>
          </a:xfrm>
          <a:prstGeom prst="rect">
            <a:avLst/>
          </a:prstGeom>
        </p:spPr>
        <p:txBody>
          <a:bodyPr lIns="0" tIns="0" rIns="0" bIns="0" rtlCol="0" anchor="t">
            <a:spAutoFit/>
          </a:bodyPr>
          <a:lstStyle/>
          <a:p>
            <a:pPr algn="just">
              <a:lnSpc>
                <a:spcPts val="4759"/>
              </a:lnSpc>
            </a:pPr>
            <a:r>
              <a:rPr lang="en-US" sz="3399" dirty="0">
                <a:solidFill>
                  <a:srgbClr val="000000"/>
                </a:solidFill>
                <a:latin typeface="Canva Sans"/>
              </a:rPr>
              <a:t>State Level – 70% is set aside for use in Mississippi elections. </a:t>
            </a:r>
          </a:p>
        </p:txBody>
      </p:sp>
      <p:sp>
        <p:nvSpPr>
          <p:cNvPr id="15" name="Freeform 15"/>
          <p:cNvSpPr/>
          <p:nvPr/>
        </p:nvSpPr>
        <p:spPr>
          <a:xfrm>
            <a:off x="17259300" y="-550791"/>
            <a:ext cx="2401969" cy="2392962"/>
          </a:xfrm>
          <a:custGeom>
            <a:avLst/>
            <a:gdLst/>
            <a:ahLst/>
            <a:cxnLst/>
            <a:rect l="l" t="t" r="r" b="b"/>
            <a:pathLst>
              <a:path w="2401969" h="2392962">
                <a:moveTo>
                  <a:pt x="0" y="0"/>
                </a:moveTo>
                <a:lnTo>
                  <a:pt x="2401969" y="0"/>
                </a:lnTo>
                <a:lnTo>
                  <a:pt x="2401969" y="2392962"/>
                </a:lnTo>
                <a:lnTo>
                  <a:pt x="0" y="23929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3886200" y="4833891"/>
            <a:ext cx="13798262" cy="4267515"/>
          </a:xfrm>
          <a:prstGeom prst="rect">
            <a:avLst/>
          </a:prstGeom>
        </p:spPr>
        <p:txBody>
          <a:bodyPr lIns="0" tIns="0" rIns="0" bIns="0" rtlCol="0" anchor="t">
            <a:spAutoFit/>
          </a:bodyPr>
          <a:lstStyle/>
          <a:p>
            <a:pPr marL="734059" lvl="1" indent="-367030" algn="just">
              <a:lnSpc>
                <a:spcPts val="4759"/>
              </a:lnSpc>
              <a:buFont typeface="Arial"/>
              <a:buChar char="•"/>
            </a:pPr>
            <a:r>
              <a:rPr lang="en-US" sz="3399" dirty="0">
                <a:solidFill>
                  <a:srgbClr val="000000"/>
                </a:solidFill>
                <a:latin typeface="Canva Sans"/>
              </a:rPr>
              <a:t>MARPAC Trustees make decisions about how these funds are spent.</a:t>
            </a:r>
          </a:p>
          <a:p>
            <a:pPr marL="734059" lvl="1" indent="-367030" algn="just">
              <a:lnSpc>
                <a:spcPts val="4759"/>
              </a:lnSpc>
              <a:buFont typeface="Arial"/>
              <a:buChar char="•"/>
            </a:pPr>
            <a:r>
              <a:rPr lang="en-US" sz="3399" dirty="0">
                <a:solidFill>
                  <a:srgbClr val="000000"/>
                </a:solidFill>
                <a:latin typeface="Canva Sans"/>
              </a:rPr>
              <a:t>MAR supports legislation dealing with issues like:</a:t>
            </a:r>
          </a:p>
          <a:p>
            <a:pPr marL="367029" lvl="1" algn="just">
              <a:lnSpc>
                <a:spcPts val="4759"/>
              </a:lnSpc>
            </a:pPr>
            <a:r>
              <a:rPr lang="en-US" sz="3399" dirty="0">
                <a:solidFill>
                  <a:srgbClr val="000000"/>
                </a:solidFill>
                <a:latin typeface="Canva Sans"/>
              </a:rPr>
              <a:t>	- Licensee Liability on the PCDS</a:t>
            </a:r>
          </a:p>
          <a:p>
            <a:pPr marL="367029" lvl="1" algn="just">
              <a:lnSpc>
                <a:spcPts val="4759"/>
              </a:lnSpc>
            </a:pPr>
            <a:r>
              <a:rPr lang="en-US" sz="3399" dirty="0">
                <a:solidFill>
                  <a:srgbClr val="000000"/>
                </a:solidFill>
                <a:latin typeface="Canva Sans"/>
              </a:rPr>
              <a:t>	- Opposition to a New Tax on Software Services</a:t>
            </a:r>
          </a:p>
          <a:p>
            <a:pPr marL="367029" lvl="1" algn="just">
              <a:lnSpc>
                <a:spcPts val="4759"/>
              </a:lnSpc>
            </a:pPr>
            <a:r>
              <a:rPr lang="en-US" sz="3399" dirty="0">
                <a:solidFill>
                  <a:srgbClr val="000000"/>
                </a:solidFill>
                <a:latin typeface="Canva Sans"/>
              </a:rPr>
              <a:t>	- Licensee Due Process in MREC Administrative Matters</a:t>
            </a:r>
          </a:p>
          <a:p>
            <a:pPr marL="367029" lvl="1" algn="just">
              <a:lnSpc>
                <a:spcPts val="4759"/>
              </a:lnSpc>
            </a:pPr>
            <a:r>
              <a:rPr lang="en-US" sz="3399" dirty="0">
                <a:solidFill>
                  <a:srgbClr val="000000"/>
                </a:solidFill>
                <a:latin typeface="Canva Sans"/>
              </a:rPr>
              <a:t>	- Background Checks for Home Inspectors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1330</Words>
  <Application>Microsoft Office PowerPoint</Application>
  <PresentationFormat>Custom</PresentationFormat>
  <Paragraphs>145</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Open Sans Bold Bold</vt:lpstr>
      <vt:lpstr>Canva Sans</vt:lpstr>
      <vt:lpstr>Open Sans</vt:lpstr>
      <vt:lpstr>Open Sans Extra Bold</vt:lpstr>
      <vt:lpstr>Open Sans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MARPAC Presentation</dc:title>
  <dc:creator>R Lea</dc:creator>
  <cp:lastModifiedBy>Beth Hansen</cp:lastModifiedBy>
  <cp:revision>4</cp:revision>
  <dcterms:created xsi:type="dcterms:W3CDTF">2006-08-16T00:00:00Z</dcterms:created>
  <dcterms:modified xsi:type="dcterms:W3CDTF">2023-09-18T14:43:21Z</dcterms:modified>
  <dc:identifier>DAFnxP22LT8</dc:identifier>
</cp:coreProperties>
</file>